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5"/>
  </p:notesMasterIdLst>
  <p:sldIdLst>
    <p:sldId id="859" r:id="rId2"/>
    <p:sldId id="1017" r:id="rId3"/>
    <p:sldId id="1140" r:id="rId4"/>
    <p:sldId id="1021" r:id="rId5"/>
    <p:sldId id="1064" r:id="rId6"/>
    <p:sldId id="1141" r:id="rId7"/>
    <p:sldId id="1142" r:id="rId8"/>
    <p:sldId id="1143" r:id="rId9"/>
    <p:sldId id="1065" r:id="rId10"/>
    <p:sldId id="1144" r:id="rId11"/>
    <p:sldId id="1145" r:id="rId12"/>
    <p:sldId id="1069" r:id="rId13"/>
    <p:sldId id="1080" r:id="rId14"/>
    <p:sldId id="1146" r:id="rId15"/>
    <p:sldId id="1178" r:id="rId16"/>
    <p:sldId id="1179" r:id="rId17"/>
    <p:sldId id="1180" r:id="rId18"/>
    <p:sldId id="1147" r:id="rId19"/>
    <p:sldId id="1084" r:id="rId20"/>
    <p:sldId id="1148" r:id="rId21"/>
    <p:sldId id="1086" r:id="rId22"/>
    <p:sldId id="1089" r:id="rId23"/>
    <p:sldId id="1082" r:id="rId24"/>
    <p:sldId id="1149" r:id="rId25"/>
    <p:sldId id="1150" r:id="rId26"/>
    <p:sldId id="1095" r:id="rId27"/>
    <p:sldId id="1151" r:id="rId28"/>
    <p:sldId id="1152" r:id="rId29"/>
    <p:sldId id="1153" r:id="rId30"/>
    <p:sldId id="1100" r:id="rId31"/>
    <p:sldId id="1154" r:id="rId32"/>
    <p:sldId id="1155" r:id="rId33"/>
    <p:sldId id="1156" r:id="rId34"/>
    <p:sldId id="1157" r:id="rId35"/>
    <p:sldId id="1105" r:id="rId36"/>
    <p:sldId id="1158" r:id="rId37"/>
    <p:sldId id="1159" r:id="rId38"/>
    <p:sldId id="1165" r:id="rId39"/>
    <p:sldId id="1160" r:id="rId40"/>
    <p:sldId id="1161" r:id="rId41"/>
    <p:sldId id="1162" r:id="rId42"/>
    <p:sldId id="1166" r:id="rId43"/>
    <p:sldId id="1163" r:id="rId44"/>
    <p:sldId id="1164" r:id="rId45"/>
    <p:sldId id="1167" r:id="rId46"/>
    <p:sldId id="1112" r:id="rId47"/>
    <p:sldId id="1168" r:id="rId48"/>
    <p:sldId id="1169" r:id="rId49"/>
    <p:sldId id="1118" r:id="rId50"/>
    <p:sldId id="1022" r:id="rId51"/>
    <p:sldId id="1024" r:id="rId52"/>
    <p:sldId id="1170" r:id="rId53"/>
    <p:sldId id="1171" r:id="rId54"/>
    <p:sldId id="1172" r:id="rId55"/>
    <p:sldId id="1173" r:id="rId56"/>
    <p:sldId id="1025" r:id="rId57"/>
    <p:sldId id="1027" r:id="rId58"/>
    <p:sldId id="1139" r:id="rId59"/>
    <p:sldId id="1174" r:id="rId60"/>
    <p:sldId id="1175" r:id="rId61"/>
    <p:sldId id="1176" r:id="rId62"/>
    <p:sldId id="1028" r:id="rId63"/>
    <p:sldId id="1177" r:id="rId6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EF3E22"/>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6379"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2025/7/3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中册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2025/7/3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6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jpeg"/></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中华传统文化经典研习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rPr>
              <a:t>11 </a:t>
            </a:r>
            <a:r>
              <a:rPr lang="en-US" altLang="zh-CN" sz="4800" b="0" dirty="0" smtClean="0">
                <a:solidFill>
                  <a:srgbClr val="000000"/>
                </a:solidFill>
                <a:latin typeface="微软雅黑" panose="020B0503020204020204" pitchFamily="34" charset="-122"/>
                <a:ea typeface="微软雅黑" panose="020B0503020204020204" pitchFamily="34" charset="-122"/>
              </a:rPr>
              <a:t>  </a:t>
            </a:r>
            <a:r>
              <a:rPr lang="zh-CN" altLang="en-US" sz="4800" b="0" dirty="0" smtClean="0">
                <a:solidFill>
                  <a:srgbClr val="000000"/>
                </a:solidFill>
                <a:latin typeface="微软雅黑" panose="020B0503020204020204" pitchFamily="34" charset="-122"/>
                <a:ea typeface="微软雅黑" panose="020B0503020204020204" pitchFamily="34" charset="-122"/>
              </a:rPr>
              <a:t>过</a:t>
            </a:r>
            <a:r>
              <a:rPr lang="zh-CN" altLang="en-US" sz="4800" b="0" dirty="0">
                <a:solidFill>
                  <a:srgbClr val="000000"/>
                </a:solidFill>
                <a:latin typeface="微软雅黑" panose="020B0503020204020204" pitchFamily="34" charset="-122"/>
                <a:ea typeface="微软雅黑" panose="020B0503020204020204" pitchFamily="34" charset="-122"/>
              </a:rPr>
              <a:t>秦</a:t>
            </a:r>
            <a:r>
              <a:rPr lang="zh-CN" altLang="en-US" sz="4800" b="0" dirty="0" smtClean="0">
                <a:solidFill>
                  <a:srgbClr val="000000"/>
                </a:solidFill>
                <a:latin typeface="微软雅黑" panose="020B0503020204020204" pitchFamily="34" charset="-122"/>
                <a:ea typeface="微软雅黑" panose="020B0503020204020204" pitchFamily="34" charset="-122"/>
              </a:rPr>
              <a:t>论   *五代</a:t>
            </a:r>
            <a:r>
              <a:rPr lang="zh-CN" altLang="en-US" sz="4800" b="0" dirty="0">
                <a:solidFill>
                  <a:srgbClr val="000000"/>
                </a:solidFill>
                <a:latin typeface="微软雅黑" panose="020B0503020204020204" pitchFamily="34" charset="-122"/>
                <a:ea typeface="微软雅黑" panose="020B0503020204020204" pitchFamily="34" charset="-122"/>
              </a:rPr>
              <a:t>史伶官传序</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60747"/>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商君佐之，内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立法</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度， 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耕织，</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守战</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具</a:t>
                </a:r>
                <a:r>
                  <a:rPr lang="en-US" altLang="zh-CN" b="1" u="sng" baseline="75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外</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连</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衡而 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诸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侯。</a:t>
                </a:r>
                <a:r>
                  <a:rPr lang="en-US" altLang="zh-CN" b="1" u="sng" baseline="30000" dirty="0" smtClean="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❷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是</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秦人</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拱</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手</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西</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河</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外。</a:t>
                </a:r>
                <a:r>
                  <a:rPr lang="en-US" altLang="zh-CN" b="1" u="sng" baseline="30000" dirty="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❸</a:t>
                </a:r>
                <a:endParaRPr lang="zh-CN" altLang="zh-CN" sz="105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60747"/>
              </a:xfrm>
              <a:blipFill>
                <a:blip r:embed="rId2"/>
                <a:stretch>
                  <a:fillRect l="-796" r="-849" b="-617"/>
                </a:stretch>
              </a:blipFill>
            </p:spPr>
            <p:txBody>
              <a:bodyPr/>
              <a:lstStyle/>
              <a:p>
                <a:r>
                  <a:rPr lang="zh-CN" altLang="en-US">
                    <a:noFill/>
                  </a:rPr>
                  <a:t> </a:t>
                </a:r>
              </a:p>
            </p:txBody>
          </p:sp>
        </mc:Fallback>
      </mc:AlternateContent>
      <p:sp>
        <p:nvSpPr>
          <p:cNvPr id="3" name="内容占位符 2"/>
          <p:cNvSpPr txBox="1">
            <a:spLocks/>
          </p:cNvSpPr>
          <p:nvPr/>
        </p:nvSpPr>
        <p:spPr bwMode="auto">
          <a:xfrm>
            <a:off x="334566" y="12687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商鞅辅佐他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对内制定法律制度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致力于农耕纺织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修造防守和进攻</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的战具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对外采用连衡的策略来使诸侯们互相争斗。在这种情况下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秦国人毫不费力地就夺取了黄河以西的大片土地。</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658864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险固的地势。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占有。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有席卷天下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包举宇内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囊括四海之意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并吞八荒之心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秦孝公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有统一天下的野心。席卷、包举、囊括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并吞</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意思。宇内、四海、八荒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意思。八荒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原指八方最边远的地方。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致力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修造。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器械。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对外。</a:t>
            </a:r>
            <a:r>
              <a:rPr lang="en-US" altLang="zh-CN" b="1" dirty="0">
                <a:solidFill>
                  <a:srgbClr val="000000"/>
                </a:solidFill>
                <a:latin typeface="MS Mincho"/>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争斗。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526;FounderCES"/>
          <p:cNvPicPr/>
          <p:nvPr/>
        </p:nvPicPr>
        <p:blipFill>
          <a:blip r:embed="rId2"/>
          <a:stretch>
            <a:fillRect/>
          </a:stretch>
        </p:blipFill>
        <p:spPr>
          <a:xfrm>
            <a:off x="356720" y="4299694"/>
            <a:ext cx="908050" cy="425450"/>
          </a:xfrm>
          <a:prstGeom prst="rect">
            <a:avLst/>
          </a:prstGeom>
        </p:spPr>
      </p:pic>
      <p:sp>
        <p:nvSpPr>
          <p:cNvPr id="6" name="矩形 5"/>
          <p:cNvSpPr/>
          <p:nvPr/>
        </p:nvSpPr>
        <p:spPr bwMode="auto">
          <a:xfrm>
            <a:off x="356720" y="764704"/>
            <a:ext cx="11571134" cy="3384376"/>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7" name="矩形 6"/>
          <p:cNvSpPr/>
          <p:nvPr/>
        </p:nvSpPr>
        <p:spPr>
          <a:xfrm>
            <a:off x="1280071" y="4206505"/>
            <a:ext cx="7150075" cy="646331"/>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写秦孝公占有天下的雄心、治国策略和初步成果。</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542810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60854" y="908720"/>
            <a:ext cx="11485848" cy="3996050"/>
          </a:xfrm>
          <a:prstGeom prst="rect">
            <a:avLst/>
          </a:prstGeom>
        </p:spPr>
      </p:pic>
      <p:pic>
        <p:nvPicPr>
          <p:cNvPr id="4" name="赏析.eps" descr="id:2147489505;FounderCES"/>
          <p:cNvPicPr/>
          <p:nvPr/>
        </p:nvPicPr>
        <p:blipFill>
          <a:blip r:embed="rId3"/>
          <a:stretch>
            <a:fillRect/>
          </a:stretch>
        </p:blipFill>
        <p:spPr>
          <a:xfrm>
            <a:off x="5653880" y="1019642"/>
            <a:ext cx="899796" cy="474822"/>
          </a:xfrm>
          <a:prstGeom prst="rect">
            <a:avLst/>
          </a:prstGeom>
        </p:spPr>
      </p:pic>
      <p:sp>
        <p:nvSpPr>
          <p:cNvPr id="3" name="内容占位符 2"/>
          <p:cNvSpPr>
            <a:spLocks noGrp="1"/>
          </p:cNvSpPr>
          <p:nvPr>
            <p:ph idx="1"/>
          </p:nvPr>
        </p:nvSpPr>
        <p:spPr>
          <a:xfrm>
            <a:off x="360854" y="1558533"/>
            <a:ext cx="11485848" cy="3346237"/>
          </a:xfrm>
        </p:spPr>
        <p:txBody>
          <a:bodyPr/>
          <a:lstStyle/>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开篇极尽夸张之能事，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，透露出秦孝公对天子之位虎视眈眈的野心。接下来四个并列短语极言其野心之大。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这几句写秦孝公为实现并吞天下的野心，任用商鞅，制定对内立法图治、富国强兵，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衡而斗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E82000"/>
                </a:solidFill>
                <a:latin typeface="MS Mincho"/>
                <a:ea typeface="宋体" panose="02010600030101010101" pitchFamily="2" charset="-122"/>
                <a:cs typeface="Times New Roman" panose="02020603050405020304" pitchFamily="18" charset="0"/>
              </a:rPr>
              <a:t>❸</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拱手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字运用了夸张的修辞手法，说明土地来得非常容易，以此烘托商鞅变法的巨大成效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2871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010457"/>
              </a:xfrm>
            </p:spPr>
            <p:txBody>
              <a:bodyPr/>
              <a:lstStyle/>
              <a:p>
                <a:pPr indent="630238"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孝</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公</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既没</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惠文、武、昭襄蒙故</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业</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因</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遗</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策</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南取汉中</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西</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举巴、蜀</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东割</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膏</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腴</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之地</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北</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收</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要害</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之郡</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82000"/>
                    </a:solidFill>
                    <a:uFill>
                      <a:solidFill>
                        <a:srgbClr val="000000"/>
                      </a:solidFill>
                    </a:uFill>
                    <a:latin typeface="MS Mincho"/>
                    <a:cs typeface="Times New Roman" panose="02020603050405020304" pitchFamily="18" charset="0"/>
                  </a:rPr>
                  <a:t>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诸侯</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恐</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惧</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会盟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而谋弱秦</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爱</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珍器重宝</a:t>
                </a:r>
                <a:endParaRPr lang="zh-CN" altLang="en-US" dirty="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010457"/>
              </a:xfrm>
              <a:blipFill>
                <a:blip r:embed="rId2"/>
                <a:stretch>
                  <a:fillRect l="-796" r="-849" b="-304"/>
                </a:stretch>
              </a:blipFill>
            </p:spPr>
            <p:txBody>
              <a:bodyPr/>
              <a:lstStyle/>
              <a:p>
                <a:r>
                  <a:rPr lang="zh-CN" altLang="en-US">
                    <a:noFill/>
                  </a:rPr>
                  <a:t> </a:t>
                </a:r>
              </a:p>
            </p:txBody>
          </p:sp>
        </mc:Fallback>
      </mc:AlternateContent>
      <p:sp>
        <p:nvSpPr>
          <p:cNvPr id="4" name="内容占位符 1"/>
          <p:cNvSpPr txBox="1">
            <a:spLocks/>
          </p:cNvSpPr>
          <p:nvPr/>
        </p:nvSpPr>
        <p:spPr bwMode="auto">
          <a:xfrm>
            <a:off x="369998"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秦孝公死后</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惠文王、武王、昭襄王继承已有的基业</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沿袭前代的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向南夺取了汉中</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向西攻取了巴、蜀</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向东割占了肥沃的土地</a:t>
            </a:r>
            <a:r>
              <a:rPr lang="zh-CN" altLang="zh-CN" b="1" dirty="0" smtClean="0">
                <a:solidFill>
                  <a:srgbClr val="000000"/>
                </a:solidFill>
                <a:ea typeface="宋体" panose="02010600030101010101" pitchFamily="2" charset="-122"/>
                <a:cs typeface="Times New Roman" panose="02020603050405020304" pitchFamily="18" charset="0"/>
              </a:rPr>
              <a:t>，</a:t>
            </a:r>
            <a:endParaRPr lang="en-US" altLang="zh-CN" b="1" dirty="0" smtClean="0">
              <a:solidFill>
                <a:srgbClr val="000000"/>
              </a:solidFill>
              <a:ea typeface="宋体" panose="02010600030101010101" pitchFamily="2"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向北收取了</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政治、经济、军事上都</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非常重要的地区。各国诸侯非常</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害怕</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他们集会结盟</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来图谋削弱秦国</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不吝惜珍贵的器物、贵重的珠</a:t>
            </a:r>
            <a:endParaRPr lang="zh-CN" altLang="en-US" dirty="0"/>
          </a:p>
        </p:txBody>
      </p:sp>
    </p:spTree>
    <p:extLst>
      <p:ext uri="{BB962C8B-B14F-4D97-AF65-F5344CB8AC3E}">
        <p14:creationId xmlns:p14="http://schemas.microsoft.com/office/powerpoint/2010/main" val="23288470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118452"/>
              </a:xfrm>
            </p:spPr>
            <p:txBody>
              <a:bodyPr/>
              <a:lstStyle/>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肥饶之地，以 致 天 下 之 士，合从 缔交， </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 与为一。 当此之时， 齐 有孟尝， 赵有平原，</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楚 有 春 申，魏 有 信 陵。此四君者，皆明 智 而 忠 信，</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宽厚而爱人， 尊</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贤</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士，约 从 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衡</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，兼韩、魏、燕、楚、齐、赵、宋、卫、中山之众。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18452"/>
              </a:xfrm>
              <a:blipFill>
                <a:blip r:embed="rId2"/>
                <a:stretch>
                  <a:fillRect l="-796" r="-84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68760"/>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宝、肥沃富饶的土地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用来招致天下的贤士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采用合纵的策略缔结盟</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互相援助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成为一体。正当这时候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齐国有孟尝君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赵国有平原君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楚国有春申君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魏国有信陵君。这四个人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都明达聪慧又忠诚守信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宽容仁厚又爱护人民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尊敬贤才又重视士人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相约为合纵</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击破秦国</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的连衡策略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将韩、魏、燕、楚、齐、赵、宋、卫、中山等国的军队结成联军。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56505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40320"/>
                <a:ext cx="11485848" cy="4306115"/>
              </a:xfrm>
            </p:spPr>
            <p:txBody>
              <a:bodyPr/>
              <a:lstStyle/>
              <a:p>
                <a:pPr hangingPunct="0">
                  <a:spcAft>
                    <a:spcPts val="0"/>
                  </a:spcAft>
                </a:pP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六</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14:m>
                  <m:oMath xmlns:m="http://schemas.openxmlformats.org/officeDocument/2006/math">
                    <m:sSup>
                      <m:sSupPr>
                        <m:ctrlPr>
                          <a:rPr lang="zh-CN" altLang="zh-CN" b="1" i="1" u="sng" spc="-1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spc="-1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spc="-1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spc="-100"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spc="-1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士</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甯</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越</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、徐</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尚</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、苏</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秦</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、杜</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赫</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属</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p>
                      <m:sSupPr>
                        <m:ctrlPr>
                          <a:rPr lang="zh-CN" altLang="zh-CN" b="1" i="1" u="sng" spc="-1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spc="-100" smtClean="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spc="-1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spc="-100"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zh-CN" altLang="zh-CN" b="1" u="sng" spc="-1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14:m>
                  <m:oMath xmlns:m="http://schemas.openxmlformats.org/officeDocument/2006/math">
                    <m:sSup>
                      <m:sSupPr>
                        <m:ctrlPr>
                          <a:rPr lang="zh-CN" altLang="zh-CN" b="1" i="1" u="sng" spc="-1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spc="-100"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spc="-100"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spc="-100" baseline="1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zh-CN" altLang="zh-CN" b="1" u="sng" spc="-1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谋，</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spc="-100" baseline="30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300000"/>
                  </a:lnSpc>
                  <a:spcAft>
                    <a:spcPts val="0"/>
                  </a:spcAft>
                </a:pP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齐</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明</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、周</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最</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、陈</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轸</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、召</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滑</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、楼</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缓</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、翟</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景</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、苏</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厉</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、乐</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毅</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徒</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通</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r>
                  <a:rPr lang="zh-CN" altLang="zh-CN" b="1" u="sng" spc="-100"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意</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300000"/>
                  </a:lnSpc>
                  <a:spcAft>
                    <a:spcPts val="0"/>
                  </a:spcAft>
                </a:pP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吴</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起</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、孙</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膑</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、带</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佗</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、倪</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良</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廖</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、田</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忌</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、廉</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颇</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、赵</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奢</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伦</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制</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200000"/>
                  </a:lnSpc>
                  <a:spcAft>
                    <a:spcPts val="0"/>
                  </a:spcAft>
                </a:pP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兵。</a:t>
                </a:r>
                <a:r>
                  <a:rPr lang="en-US" altLang="zh-CN" b="1" u="sng" baseline="30000" dirty="0">
                    <a:solidFill>
                      <a:srgbClr val="E82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❺</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尝</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十</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倍</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地，</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百</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万</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众</a:t>
                </a:r>
                <a:r>
                  <a:rPr lang="en-US" altLang="zh-CN" b="1" u="sng" baseline="65000" dirty="0">
                    <a:solidFill>
                      <a:srgbClr val="000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⑬</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40320"/>
                <a:ext cx="11485848" cy="4306115"/>
              </a:xfrm>
              <a:blipFill>
                <a:blip r:embed="rId2"/>
                <a:stretch>
                  <a:fillRect l="-796"/>
                </a:stretch>
              </a:blipFill>
            </p:spPr>
            <p:txBody>
              <a:bodyPr/>
              <a:lstStyle/>
              <a:p>
                <a:r>
                  <a:rPr lang="zh-CN" altLang="en-US">
                    <a:noFill/>
                  </a:rPr>
                  <a:t> </a:t>
                </a:r>
              </a:p>
            </p:txBody>
          </p:sp>
        </mc:Fallback>
      </mc:AlternateContent>
      <p:sp>
        <p:nvSpPr>
          <p:cNvPr id="3" name="内容占位符 1"/>
          <p:cNvSpPr txBox="1">
            <a:spLocks/>
          </p:cNvSpPr>
          <p:nvPr/>
        </p:nvSpPr>
        <p:spPr bwMode="auto">
          <a:xfrm>
            <a:off x="369998" y="908720"/>
            <a:ext cx="1148584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30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六</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些</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贤士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甯</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越、徐</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尚、苏</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秦、杜</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赫</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些</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替</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们</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谋</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划</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lnSpc>
                <a:spcPct val="30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齐</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明、周</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最、陈</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轸、召</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滑、楼</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缓、翟</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景、苏</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、厉乐</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毅</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些</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沟</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们</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的意</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lnSpc>
                <a:spcPct val="30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吴</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起、孙</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膑、带</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佗、倪</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良、王</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廖、田</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忌、廉</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颇、赵</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奢</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些</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率</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们</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lnSpc>
                <a:spcPct val="30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队。</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九</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诸</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曾</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仗</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百</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攻</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29715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92696"/>
                <a:ext cx="11485848" cy="5173339"/>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关</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攻</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秦。</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秦</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人</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开</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关</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延</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敌，</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九</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师，</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逡</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巡</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而</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不</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敢</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进。</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秦</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无</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亡</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遗</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镞</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⑰</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费</a:t>
                </a:r>
                <a:r>
                  <a:rPr lang="en-US" altLang="zh-CN" b="1" u="sng" baseline="75000" dirty="0">
                    <a:solidFill>
                      <a:srgbClr val="000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⑱</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baseline="30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⑲</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诸</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侯</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已</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困</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矣。</a:t>
                </a:r>
                <a:r>
                  <a:rPr lang="en-US" altLang="zh-CN" b="1" u="sng" baseline="30000" dirty="0">
                    <a:solidFill>
                      <a:srgbClr val="E82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❻</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于</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是</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从</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散</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约</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争</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割</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地</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而</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赂</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秦。</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秦</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有</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余</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⑳</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力</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而</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㉑</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92696"/>
                <a:ext cx="11485848" cy="5173339"/>
              </a:xfrm>
              <a:blipFill>
                <a:blip r:embed="rId2"/>
                <a:stretch>
                  <a:fillRect l="-796" r="-84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340768"/>
            <a:ext cx="11485848" cy="5009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函</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谷</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攻</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国。秦</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敞</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函</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谷</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迎</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击</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敌</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九</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的军队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sz="2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却有所顾虑而徘徊不敢前进。秦国没有丢失一支箭和一个箭头的损</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1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可是天下的诸侯已经困敝不堪了。在这种情况下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合纵瓦解盟约</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15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破裂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诸侯们争着割让土地来贿赂秦国。秦国有足够的力量</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利用他们的</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1732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62403"/>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㉒</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弊，</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追</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㉓</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逐</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北，</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伏</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尸</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百</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万，</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流</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血</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漂</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因</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利</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乘</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便</a:t>
                </a:r>
                <a:r>
                  <a:rPr lang="zh-CN" altLang="zh-CN" b="1" u="sng" baseline="75000" dirty="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a:t>㉔</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宰</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割</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分</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裂</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baseline="30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山</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河。</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强</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㉕</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服</a:t>
                </a:r>
                <a:r>
                  <a:rPr lang="zh-CN" altLang="zh-CN" b="1" u="sng" baseline="75000" dirty="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a:t>㉖</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弱</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入</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朝。</a:t>
                </a:r>
                <a:r>
                  <a:rPr lang="en-US" altLang="zh-CN" b="1" u="sng" baseline="30000" dirty="0">
                    <a:solidFill>
                      <a:srgbClr val="E82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❼</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延</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及</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孝</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文</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庄</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baseline="30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襄</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享</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日</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浅，</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家</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无</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事。</a:t>
                </a:r>
                <a:r>
                  <a:rPr lang="en-US" altLang="zh-CN" b="1" u="sng" baseline="30000" dirty="0">
                    <a:solidFill>
                      <a:srgbClr val="E82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❽</a:t>
                </a:r>
                <a:r>
                  <a:rPr lang="zh-CN" altLang="zh-CN" b="1" u="sng" baseline="300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562403"/>
              </a:xfrm>
              <a:blipFill>
                <a:blip r:embed="rId2"/>
                <a:stretch>
                  <a:fillRect l="-796" r="-849" b="-134"/>
                </a:stretch>
              </a:blipFill>
            </p:spPr>
            <p:txBody>
              <a:bodyPr/>
              <a:lstStyle/>
              <a:p>
                <a:r>
                  <a:rPr lang="zh-CN" altLang="en-US">
                    <a:noFill/>
                  </a:rPr>
                  <a:t> </a:t>
                </a:r>
              </a:p>
            </p:txBody>
          </p:sp>
        </mc:Fallback>
      </mc:AlternateContent>
      <p:sp>
        <p:nvSpPr>
          <p:cNvPr id="3" name="内容占位符 1"/>
          <p:cNvSpPr txBox="1">
            <a:spLocks/>
          </p:cNvSpPr>
          <p:nvPr/>
        </p:nvSpPr>
        <p:spPr bwMode="auto">
          <a:xfrm>
            <a:off x="334566" y="1340768"/>
            <a:ext cx="11485848"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20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弱点制服他们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追逐败逃的军队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倒下的尸体有上百万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血流成河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200000"/>
              </a:lnSpc>
              <a:spcAft>
                <a:spcPts val="0"/>
              </a:spcAft>
            </a:pPr>
            <a:endParaRPr lang="en-US" altLang="zh-CN" sz="15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20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以漂浮大盾牌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秦国</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趁着有利的形势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宰割天下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诸侯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分割各国</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200000"/>
              </a:lnSpc>
              <a:spcAft>
                <a:spcPts val="0"/>
              </a:spcAft>
            </a:pPr>
            <a:endParaRPr lang="en-US" altLang="zh-CN" sz="2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20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的土地。强国请求投降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弱国入秦朝拜。</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秦国</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延续到了孝文王、庄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200000"/>
              </a:lnSpc>
              <a:spcAft>
                <a:spcPts val="0"/>
              </a:spcAft>
            </a:pPr>
            <a:endParaRPr lang="en-US" altLang="zh-CN" sz="15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20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襄王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在位的时间短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国家没有发生什么大事。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36531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4315"/>
          </a:xfrm>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旧有的。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沿袭。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遗留下来的。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要害之郡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政治、经济、军事上都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非常重要的地区。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尊敬。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有德有才的人。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器重。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文</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之属</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他们。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凭着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依仗。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⑬</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军队。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攻打。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表承接的连词。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⑯</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⑰</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箭头。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⑱</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损耗。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⑲</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⑳</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充足</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宋体" panose="02010600030101010101" pitchFamily="2" charset="-122"/>
                <a:ea typeface="宋体" panose="02010600030101010101" pitchFamily="2" charset="-122"/>
                <a:cs typeface="微软雅黑" panose="020B0503020204020204" pitchFamily="34" charset="-122"/>
              </a:rPr>
              <a:t>㉑</a:t>
            </a:r>
            <a:r>
              <a:rPr lang="zh-CN" altLang="zh-CN" b="1" dirty="0">
                <a:solidFill>
                  <a:srgbClr val="000000"/>
                </a:solidFill>
                <a:latin typeface="Times New Roman" panose="02020603050405020304" pitchFamily="18" charset="0"/>
                <a:ea typeface="仿宋" panose="02010609060101010101" pitchFamily="49" charset="-122"/>
                <a:cs typeface="仿宋" panose="02010609060101010101" pitchFamily="49" charset="-122"/>
              </a:rPr>
              <a:t>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控制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制服。</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㉒</a:t>
            </a:r>
            <a:r>
              <a:rPr lang="zh-CN" altLang="zh-CN" b="1" dirty="0">
                <a:solidFill>
                  <a:srgbClr val="000000"/>
                </a:solidFill>
                <a:latin typeface="Times New Roman" panose="02020603050405020304" pitchFamily="18" charset="0"/>
                <a:ea typeface="仿宋" panose="02010609060101010101" pitchFamily="49" charset="-122"/>
                <a:cs typeface="仿宋" panose="02010609060101010101" pitchFamily="49" charset="-122"/>
              </a:rPr>
              <a:t>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他们。</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㉓</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动词用作名词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逃兵、逃走的人。</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㉔</a:t>
            </a:r>
            <a:r>
              <a:rPr lang="zh-CN" altLang="zh-CN" b="1" dirty="0">
                <a:solidFill>
                  <a:srgbClr val="000000"/>
                </a:solidFill>
                <a:latin typeface="Times New Roman" panose="02020603050405020304" pitchFamily="18" charset="0"/>
                <a:ea typeface="仿宋" panose="02010609060101010101" pitchFamily="49" charset="-122"/>
                <a:cs typeface="仿宋" panose="02010609060101010101" pitchFamily="49" charset="-122"/>
              </a:rPr>
              <a:t>因利乘便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趁着有利的形势。因、乘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趁着</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意。利、便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有利的形势。</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㉕</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请求。</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㉖</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臣服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投降。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526;FounderCES"/>
          <p:cNvPicPr/>
          <p:nvPr/>
        </p:nvPicPr>
        <p:blipFill>
          <a:blip r:embed="rId2"/>
          <a:stretch>
            <a:fillRect/>
          </a:stretch>
        </p:blipFill>
        <p:spPr>
          <a:xfrm>
            <a:off x="360854" y="5379814"/>
            <a:ext cx="908050" cy="425450"/>
          </a:xfrm>
          <a:prstGeom prst="rect">
            <a:avLst/>
          </a:prstGeom>
        </p:spPr>
      </p:pic>
      <p:sp>
        <p:nvSpPr>
          <p:cNvPr id="6" name="矩形 5"/>
          <p:cNvSpPr/>
          <p:nvPr/>
        </p:nvSpPr>
        <p:spPr>
          <a:xfrm>
            <a:off x="1268904" y="5302949"/>
            <a:ext cx="10577798" cy="646331"/>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叙述秦孝公死后五代内国势日盛：强国请服，弱国入朝，国家安定。</a:t>
            </a:r>
            <a:endParaRPr lang="zh-CN" altLang="zh-CN" sz="1050">
              <a:solidFill>
                <a:srgbClr val="000000"/>
              </a:solidFill>
              <a:cs typeface="Times New Roman" panose="02020603050405020304" pitchFamily="18" charset="0"/>
            </a:endParaRPr>
          </a:p>
        </p:txBody>
      </p:sp>
      <p:sp>
        <p:nvSpPr>
          <p:cNvPr id="7" name="矩形 6"/>
          <p:cNvSpPr/>
          <p:nvPr/>
        </p:nvSpPr>
        <p:spPr bwMode="auto">
          <a:xfrm>
            <a:off x="360854" y="764704"/>
            <a:ext cx="11485848" cy="4464496"/>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550884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60854" y="836712"/>
            <a:ext cx="11485848" cy="4917638"/>
          </a:xfrm>
          <a:prstGeom prst="rect">
            <a:avLst/>
          </a:prstGeom>
        </p:spPr>
      </p:pic>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smtClean="0">
                <a:solidFill>
                  <a:srgbClr val="E82000"/>
                </a:solidFill>
                <a:latin typeface="MS Mincho"/>
                <a:ea typeface="宋体" panose="02010600030101010101" pitchFamily="2" charset="-122"/>
                <a:cs typeface="Times New Roman" panose="02020603050405020304" pitchFamily="18" charset="0"/>
              </a:rPr>
              <a:t>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个句子铺陈而下，按四个方位分写出秦势力扩大、疆域日广的情形，为后文写秦吞并六国作铺垫。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侯恐惧，会盟而谋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有孟尝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魏有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陵</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个相同的主谓宾结构的句式构成排比，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之广；然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智而忠信，宽厚而爱人，尊贤而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士</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个相同的并列结构的短语构成排比，显示上述四君子的谋略才干；最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杜赫之属为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乐毅之徒通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赵奢之伦制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兵</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个基本相同的句式，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士</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勠力攻秦的力量。以上内容意在说明诸侯国的联合实力远超秦国。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写反秦战线的强大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是为了衬托秦的不可战胜</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54844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教材晒清单.EPS" descr="id:2147488206;FounderCES"/>
          <p:cNvPicPr/>
          <p:nvPr/>
        </p:nvPicPr>
        <p:blipFill>
          <a:blip r:embed="rId2"/>
          <a:stretch>
            <a:fillRect/>
          </a:stretch>
        </p:blipFill>
        <p:spPr>
          <a:xfrm>
            <a:off x="3579795" y="764704"/>
            <a:ext cx="5036720" cy="484818"/>
          </a:xfrm>
          <a:prstGeom prst="rect">
            <a:avLst/>
          </a:prstGeom>
        </p:spPr>
      </p:pic>
      <p:sp>
        <p:nvSpPr>
          <p:cNvPr id="3" name="内容占位符 2"/>
          <p:cNvSpPr>
            <a:spLocks noGrp="1"/>
          </p:cNvSpPr>
          <p:nvPr>
            <p:ph idx="1"/>
          </p:nvPr>
        </p:nvSpPr>
        <p:spPr>
          <a:xfrm>
            <a:off x="360854" y="2422629"/>
            <a:ext cx="11485848" cy="3900235"/>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《过秦论》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贾谊所处的时代，正是西汉所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期，许多人认为当时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实际上却是矛盾重重，危机四伏。由于大地主大商人势倾王侯，土地高度集中，农民大批逃亡，农业生产遭到破坏，阶级矛盾日益加深。作为一个具有远见卓识的政治家，贾谊从秦灭亡的历史教训中认识到人民力量的强大，他目睹现实，深感忧虑。</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写作《过秦论》，</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明</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过秦</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实</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规汉</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希望汉朝统治者以秦为鉴，施行仁政，改革政治，缓和矛盾，避免社会危机爆发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相关链接.EPS" descr="id:2147488220;FounderCES"/>
          <p:cNvPicPr/>
          <p:nvPr/>
        </p:nvPicPr>
        <p:blipFill>
          <a:blip r:embed="rId3"/>
          <a:stretch>
            <a:fillRect/>
          </a:stretch>
        </p:blipFill>
        <p:spPr>
          <a:xfrm>
            <a:off x="360854" y="1333441"/>
            <a:ext cx="2015490" cy="388516"/>
          </a:xfrm>
          <a:prstGeom prst="rect">
            <a:avLst/>
          </a:prstGeom>
        </p:spPr>
      </p:pic>
      <p:grpSp>
        <p:nvGrpSpPr>
          <p:cNvPr id="9" name="组合 8"/>
          <p:cNvGrpSpPr/>
          <p:nvPr/>
        </p:nvGrpSpPr>
        <p:grpSpPr>
          <a:xfrm>
            <a:off x="360854" y="1879640"/>
            <a:ext cx="1460162" cy="461665"/>
            <a:chOff x="345811" y="1394670"/>
            <a:chExt cx="1460162" cy="461665"/>
          </a:xfrm>
        </p:grpSpPr>
        <p:pic>
          <p:nvPicPr>
            <p:cNvPr id="10" name="BS23A.EPS" descr="id:2147488611;FounderCES"/>
            <p:cNvPicPr/>
            <p:nvPr/>
          </p:nvPicPr>
          <p:blipFill>
            <a:blip r:embed="rId4"/>
            <a:stretch>
              <a:fillRect/>
            </a:stretch>
          </p:blipFill>
          <p:spPr>
            <a:xfrm>
              <a:off x="345811" y="1412776"/>
              <a:ext cx="1460162" cy="432048"/>
            </a:xfrm>
            <a:prstGeom prst="rect">
              <a:avLst/>
            </a:prstGeom>
          </p:spPr>
        </p:pic>
        <p:sp>
          <p:nvSpPr>
            <p:cNvPr id="11" name="矩形 10"/>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60854" y="836712"/>
            <a:ext cx="11485848" cy="4363641"/>
          </a:xfrm>
          <a:prstGeom prst="rect">
            <a:avLst/>
          </a:prstGeom>
        </p:spPr>
      </p:pic>
      <p:sp>
        <p:nvSpPr>
          <p:cNvPr id="3" name="内容占位符 2"/>
          <p:cNvSpPr>
            <a:spLocks noGrp="1"/>
          </p:cNvSpPr>
          <p:nvPr>
            <p:ph idx="1"/>
          </p:nvPr>
        </p:nvSpPr>
        <p:spPr>
          <a:xfrm>
            <a:off x="360854" y="746120"/>
            <a:ext cx="11485848" cy="4454233"/>
          </a:xfrm>
        </p:spPr>
        <p:txBody>
          <a:bodyPr/>
          <a:lstStyle/>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这几句运用对比、夸张的修辞手法写诸侯国的联盟与秦的交战。诸侯国联盟的军队浩浩荡荡，进攻秦国；而秦国却从容不迫，开关迎敌，不战而胜。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连用八个结构异同交错、铺排渲染的四言句，简洁有力地写出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惨重失败，显示了秦国乘胜追击夺取天下的磅礴气势。为下文蓄势，表明秦统一天下已成定局。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E82000"/>
                </a:solidFill>
                <a:latin typeface="MS Mincho"/>
                <a:ea typeface="宋体" panose="02010600030101010101" pitchFamily="2" charset="-122"/>
                <a:cs typeface="Times New Roman" panose="02020603050405020304" pitchFamily="18" charset="0"/>
              </a:rPr>
              <a:t>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但并非一点可写的事都没有，只是此段历史对表现文章主旨的作用不大，所以略去不写。从行文的角度来说，文章写到这里，形成一个短暂的停顿，为下文蓄势。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80115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019032"/>
              </a:xfrm>
            </p:spPr>
            <p:txBody>
              <a:bodyPr/>
              <a:lstStyle/>
              <a:p>
                <a:pPr indent="630238"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及 至 始 皇，奋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六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世之余</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烈</a:t>
                </a:r>
                <a:r>
                  <a:rPr lang="en-US" altLang="zh-CN" b="1" u="sng" baseline="75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长策</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宇内，吞</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二周而亡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诸侯，履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尊而 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六</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执</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敲 扑 而 鞭 笞 天 下，威 振四海。</a:t>
                </a:r>
                <a:r>
                  <a:rPr lang="en-US" altLang="zh-CN" b="1" u="sng" baseline="30000" dirty="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❾</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南取百越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3019032"/>
              </a:xfrm>
              <a:blipFill>
                <a:blip r:embed="rId2"/>
                <a:stretch>
                  <a:fillRect l="-796" t="-605" r="-849" b="-202"/>
                </a:stretch>
              </a:blipFill>
            </p:spPr>
            <p:txBody>
              <a:bodyPr/>
              <a:lstStyle/>
              <a:p>
                <a:r>
                  <a:rPr lang="zh-CN" altLang="en-US">
                    <a:noFill/>
                  </a:rPr>
                  <a:t> </a:t>
                </a:r>
              </a:p>
            </p:txBody>
          </p:sp>
        </mc:Fallback>
      </mc:AlternateContent>
      <p:sp>
        <p:nvSpPr>
          <p:cNvPr id="4" name="内容占位符 3"/>
          <p:cNvSpPr txBox="1">
            <a:spLocks/>
          </p:cNvSpPr>
          <p:nvPr/>
        </p:nvSpPr>
        <p:spPr bwMode="auto">
          <a:xfrm>
            <a:off x="369998" y="134076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到了秦始皇</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奋力发展六世遗留下来的功业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挥动马鞭</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子驾驭天下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吞并了西周、东周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灭掉了六国</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登上皇帝的宝座控制天</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用严酷的刑罚来奴役天下的百姓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威势震慑四海。向南夺取百越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17717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33055"/>
              </a:xfrm>
            </p:spPr>
            <p:txBody>
              <a:bodyPr/>
              <a:lstStyle/>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之地</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以为桂林、象郡；百越之君</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俯</a:t>
                </a:r>
                <a:r>
                  <a:rPr lang="zh-CN" altLang="zh-CN" b="1" u="sng">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首</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系</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颈</a:t>
                </a:r>
                <a:r>
                  <a:rPr lang="zh-CN" altLang="zh-CN" b="1" u="sng" smtClean="0">
                    <a:solidFill>
                      <a:srgbClr val="000000"/>
                    </a:solidFill>
                    <a:uFill>
                      <a:solidFill>
                        <a:srgbClr val="000000"/>
                      </a:solidFill>
                    </a:uFill>
                    <a:ea typeface="宋体" panose="02010600030101010101" pitchFamily="2" charset="-122"/>
                    <a:cs typeface="Times New Roman" panose="02020603050405020304" pitchFamily="18" charset="0"/>
                  </a:rPr>
                  <a:t>，</a:t>
                </a:r>
                <a:endParaRPr lang="en-US" altLang="zh-CN" b="1" u="sng" smtClean="0">
                  <a:solidFill>
                    <a:srgbClr val="000000"/>
                  </a:solidFill>
                  <a:uFill>
                    <a:solidFill>
                      <a:srgbClr val="000000"/>
                    </a:solidFill>
                  </a:uFill>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ea typeface="Times New Roman" panose="02020603050405020304" pitchFamily="18" charset="0"/>
                </a:endParaRPr>
              </a:p>
              <a:p>
                <a:pPr algn="dist"/>
                <a:r>
                  <a:rPr lang="zh-CN"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委</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命</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吏。</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乃</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使蒙恬北</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baseline="30000">
                                <a:uFill>
                                  <a:solidFill>
                                    <a:srgbClr val="000000"/>
                                  </a:solidFill>
                                </a:uFill>
                                <a:latin typeface="Cambria Math" panose="02040503050406030204" pitchFamily="18" charset="0"/>
                                <a:ea typeface="Cambria Math" panose="020405030504060302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筑长城</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而守</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藩篱</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却</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匈奴七百余里；胡人不敢南下</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而牧马</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士</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不敢弯</a:t>
                </a:r>
                <a:r>
                  <a:rPr lang="zh-CN" altLang="zh-CN" b="1" u="sng">
                    <a:solidFill>
                      <a:srgbClr val="000000"/>
                    </a:solidFill>
                    <a:uFill>
                      <a:solidFill>
                        <a:srgbClr val="000000"/>
                      </a:solidFill>
                    </a:uFill>
                    <a:ea typeface="Times New Roman" panose="02020603050405020304" pitchFamily="18" charset="0"/>
                  </a:rPr>
                  <a:t> </a:t>
                </a:r>
                <a:endParaRPr lang="en-US" altLang="zh-CN" b="1" u="sng" smtClean="0">
                  <a:solidFill>
                    <a:srgbClr val="000000"/>
                  </a:solidFill>
                  <a:uFill>
                    <a:solidFill>
                      <a:srgbClr val="000000"/>
                    </a:solidFill>
                  </a:uFill>
                  <a:ea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弓</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而报怨</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❿</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a:t>
                </a:r>
                <a:r>
                  <a:rPr lang="zh-CN" altLang="zh-CN" b="1" u="sng">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废</a:t>
                </a:r>
                <a:r>
                  <a:rPr lang="zh-CN" altLang="zh-CN" b="1" u="sng" smtClean="0">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先</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道</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焚百家</a:t>
                </a:r>
                <a:endParaRPr lang="zh-CN" altLang="en-US"/>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33055"/>
              </a:xfrm>
              <a:blipFill>
                <a:blip r:embed="rId2"/>
                <a:stretch>
                  <a:fillRect l="-796" r="-849"/>
                </a:stretch>
              </a:blipFill>
            </p:spPr>
            <p:txBody>
              <a:bodyPr/>
              <a:lstStyle/>
              <a:p>
                <a:r>
                  <a:rPr lang="zh-CN" altLang="en-US">
                    <a:noFill/>
                  </a:rPr>
                  <a:t> </a:t>
                </a:r>
              </a:p>
            </p:txBody>
          </p:sp>
        </mc:Fallback>
      </mc:AlternateContent>
      <p:sp>
        <p:nvSpPr>
          <p:cNvPr id="5" name="内容占位符 1"/>
          <p:cNvSpPr txBox="1">
            <a:spLocks/>
          </p:cNvSpPr>
          <p:nvPr/>
        </p:nvSpPr>
        <p:spPr bwMode="auto">
          <a:xfrm>
            <a:off x="360854" y="1268760"/>
            <a:ext cx="11485848"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地区</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设置了桂林郡、象郡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百越的君主</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低着头颈上系绳</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投降</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ea typeface="宋体" panose="02010600030101010101" pitchFamily="2" charset="-122"/>
                <a:cs typeface="Times New Roman" panose="02020603050405020304" pitchFamily="18" charset="0"/>
              </a:rPr>
              <a:t>，</a:t>
            </a:r>
            <a:endParaRPr lang="en-US" altLang="zh-CN" b="1" smtClean="0">
              <a:solidFill>
                <a:srgbClr val="000000"/>
              </a:solidFill>
              <a:ea typeface="宋体" panose="02010600030101010101" pitchFamily="2"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把自己的性命交给狱官。</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秦始皇</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于是派蒙恬在北方修筑长城守卫</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边防</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使匈奴退却七百多里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胡人不敢到南边来放马</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武士不敢拉满</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sz="28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弓箭来报仇。在这个时候</a:t>
            </a:r>
            <a:r>
              <a:rPr lang="zh-CN"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秦始皇</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废除了先王的法度</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焚毁了各学</a:t>
            </a:r>
            <a:endParaRPr lang="zh-CN" altLang="en-US"/>
          </a:p>
        </p:txBody>
      </p:sp>
    </p:spTree>
    <p:extLst>
      <p:ext uri="{BB962C8B-B14F-4D97-AF65-F5344CB8AC3E}">
        <p14:creationId xmlns:p14="http://schemas.microsoft.com/office/powerpoint/2010/main" val="24809379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360854" y="1290570"/>
            <a:ext cx="11485848" cy="41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派的著作</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来使百姓愚昧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毁坏</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六国的</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高大的城墙</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屠杀</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六国的</a:t>
            </a:r>
            <a:r>
              <a:rPr lang="en-US" altLang="zh-CN" b="1" dirty="0" smtClean="0">
                <a:solidFill>
                  <a:srgbClr val="000000"/>
                </a:solidFill>
                <a:latin typeface="宋体" panose="02010600030101010101" pitchFamily="2" charset="-122"/>
                <a:cs typeface="Times New Roman" panose="02020603050405020304" pitchFamily="18" charset="0"/>
              </a:rPr>
              <a:t>)</a:t>
            </a: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豪杰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收缴天下的兵器</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聚集到都城咸阳</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销毁兵器</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熔铸成十二尊金</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sz="3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来削弱天下百姓</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的反抗力量</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。然后据守华山作为帝都城墙</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凭</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借黄河作为帝都的护城河</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占据着亿丈高的城墙</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华山</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下临深不可</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4704"/>
                <a:ext cx="11485848" cy="4145174"/>
              </a:xfrm>
            </p:spPr>
            <p:txBody>
              <a:bodyPr/>
              <a:lstStyle/>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之言</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愚</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⑰</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黔首；</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隳</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名</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城</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杀</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豪杰</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；收</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baseline="30000">
                                <a:uFill>
                                  <a:solidFill>
                                    <a:srgbClr val="000000"/>
                                  </a:solidFill>
                                </a:uFill>
                                <a:latin typeface="Cambria Math" panose="02040503050406030204" pitchFamily="18" charset="0"/>
                                <a:ea typeface="Cambria Math" panose="020405030504060302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⑱</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天下之兵</a:t>
                </a:r>
                <a:r>
                  <a:rPr lang="en-US" altLang="zh-CN" b="1" u="sng" baseline="80000" dirty="0">
                    <a:solidFill>
                      <a:srgbClr val="000000"/>
                    </a:solidFill>
                    <a:uFill>
                      <a:solidFill>
                        <a:srgbClr val="000000"/>
                      </a:solidFill>
                    </a:uFill>
                    <a:latin typeface="MS Mincho"/>
                    <a:cs typeface="Times New Roman" panose="02020603050405020304" pitchFamily="18" charset="0"/>
                  </a:rPr>
                  <a:t>⑲</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聚之咸阳</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销</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镝</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铸以为金人</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十</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二</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弱</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⑳</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民。然后</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践华</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微软雅黑" panose="020B0503020204020204" pitchFamily="34" charset="-122"/>
                                <a:cs typeface="微软雅黑" panose="020B0503020204020204" pitchFamily="34" charset="-122"/>
                              </a:rPr>
                              <m:t>㉑</m:t>
                            </m:r>
                          </m:sup>
                        </m:sSup>
                      </m:e>
                      <m:sup>
                        <m:r>
                          <a:rPr lang="en-US" altLang="zh-CN" b="1" i="1" u="sng"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城</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因</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微软雅黑" panose="020B0503020204020204" pitchFamily="34" charset="-122"/>
                                <a:cs typeface="微软雅黑" panose="020B0503020204020204" pitchFamily="34" charset="-122"/>
                              </a:rPr>
                              <m:t>㉒</m:t>
                            </m:r>
                          </m:sup>
                        </m:sSup>
                      </m:e>
                      <m:sup>
                        <m:r>
                          <a:rPr lang="en-US" altLang="zh-CN" b="1" i="1" u="sng"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河</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池</a:t>
                </a:r>
                <a:r>
                  <a:rPr lang="zh-CN" altLang="zh-CN" b="1" u="sng" baseline="75000" dirty="0">
                    <a:solidFill>
                      <a:srgbClr val="000000"/>
                    </a:solidFill>
                    <a:uFill>
                      <a:solidFill>
                        <a:srgbClr val="000000"/>
                      </a:solidFill>
                    </a:uFill>
                    <a:ea typeface="微软雅黑" panose="020B0503020204020204" pitchFamily="34" charset="-122"/>
                    <a:cs typeface="微软雅黑" panose="020B0503020204020204" pitchFamily="34" charset="-122"/>
                  </a:rPr>
                  <a:t>㉓</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据</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亿丈</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城</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临不</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测</a:t>
                </a:r>
                <a:r>
                  <a:rPr lang="zh-CN" altLang="zh-CN" b="1" u="sng" dirty="0">
                    <a:solidFill>
                      <a:srgbClr val="000000"/>
                    </a:solidFill>
                    <a:uFill>
                      <a:solidFill>
                        <a:srgbClr val="000000"/>
                      </a:solidFill>
                    </a:uFill>
                    <a:ea typeface="Times New Roman" panose="02020603050405020304" pitchFamily="18" charset="0"/>
                  </a:rPr>
                  <a:t> </a:t>
                </a:r>
                <a:endParaRPr lang="zh-CN" altLang="en-US" dirty="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64704"/>
                <a:ext cx="11485848" cy="4145174"/>
              </a:xfrm>
              <a:blipFill>
                <a:blip r:embed="rId2"/>
                <a:stretch>
                  <a:fillRect l="-796" r="-849" b="-29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6050489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71655"/>
              </a:xfrm>
            </p:spPr>
            <p:txBody>
              <a:bodyPr/>
              <a:lstStyle/>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渊，</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以为</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固。</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良将劲弩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㉔</m:t>
                            </m:r>
                          </m:sup>
                        </m:sSup>
                      </m:e>
                      <m:sup>
                        <m:r>
                          <a:rPr lang="en-US" altLang="zh-CN" b="1" i="1" u="sng"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守</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要</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害</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之处，信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㉕</m:t>
                            </m:r>
                          </m:sup>
                        </m:sSup>
                      </m:e>
                      <m:sup>
                        <m:r>
                          <a:rPr lang="en-US" altLang="zh-CN" b="1" i="1" u="sng"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臣</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㉖</m:t>
                            </m:r>
                          </m:sup>
                        </m:sSup>
                      </m:e>
                      <m:sup>
                        <m:r>
                          <a:rPr lang="en-US" altLang="zh-CN" b="1" i="1" u="sng"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卒</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㉗</m:t>
                            </m:r>
                          </m:sup>
                        </m:sSup>
                      </m:e>
                      <m:sup>
                        <m:r>
                          <a:rPr lang="en-US" altLang="zh-CN" b="1" i="1" u="sng"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陈</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㉘</m:t>
                            </m:r>
                          </m:sup>
                        </m:sSup>
                      </m:e>
                      <m:sup>
                        <m:r>
                          <a:rPr lang="en-US" altLang="zh-CN" b="1" i="1" u="sng"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兵</a:t>
                </a:r>
                <a14:m>
                  <m:oMath xmlns:m="http://schemas.openxmlformats.org/officeDocument/2006/math">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10000" smtClean="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1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1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㉙</m:t>
                            </m:r>
                          </m:sup>
                        </m:sSup>
                      </m:e>
                      <m:sup>
                        <m:r>
                          <a:rPr lang="en-US" altLang="zh-CN" b="1" i="1" u="sng" baseline="30000"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谁</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a:t>
                </a:r>
                <a14:m>
                  <m:oMath xmlns:m="http://schemas.openxmlformats.org/officeDocument/2006/math">
                    <m:sSup>
                      <m:sSupPr>
                        <m:ctrlPr>
                          <a:rPr lang="zh-CN" altLang="zh-CN" b="1" i="1" u="sng">
                            <a:solidFill>
                              <a:srgbClr val="E82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E82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⓫</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天下已定，始皇之心，自以为关中之固，</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金</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城</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千里，子孙 帝王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㉚</m:t>
                            </m:r>
                          </m:sup>
                        </m:sSup>
                      </m:e>
                      <m:sup>
                        <m:r>
                          <a:rPr lang="en-US" altLang="zh-CN" b="1" i="1" u="sng"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万世之业</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㉛</m:t>
                            </m:r>
                          </m:sup>
                        </m:sSup>
                      </m:e>
                      <m:sup>
                        <m:r>
                          <a:rPr lang="en-US" altLang="zh-CN" b="1" i="1" u="sng"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71655"/>
              </a:xfrm>
              <a:blipFill>
                <a:blip r:embed="rId2"/>
                <a:stretch>
                  <a:fillRect l="-796" r="-849"/>
                </a:stretch>
              </a:blipFill>
            </p:spPr>
            <p:txBody>
              <a:bodyPr/>
              <a:lstStyle/>
              <a:p>
                <a:r>
                  <a:rPr lang="zh-CN" altLang="en-US">
                    <a:noFill/>
                  </a:rPr>
                  <a:t> </a:t>
                </a:r>
              </a:p>
            </p:txBody>
          </p:sp>
        </mc:Fallback>
      </mc:AlternateContent>
      <p:sp>
        <p:nvSpPr>
          <p:cNvPr id="3" name="内容占位符 3"/>
          <p:cNvSpPr txBox="1">
            <a:spLocks/>
          </p:cNvSpPr>
          <p:nvPr/>
        </p:nvSpPr>
        <p:spPr bwMode="auto">
          <a:xfrm>
            <a:off x="334566" y="1340768"/>
            <a:ext cx="11485848"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测的护城河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黄河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把这当作坚固的屏障。</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又派</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良将执强弓守卫着</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战略要地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可靠的大臣领着精良的士兵携带锋利的兵器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来盘诘查问</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过往行人。天下已经平定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秦始皇心里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自认为关中的险固地势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sz="28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的城池千里</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正是子孙当帝王的万代基业呀。</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87147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遗留。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功业。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举起。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马鞭子。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驾驭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统治。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吞并。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灭亡。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登上。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极。</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控制。</a:t>
            </a:r>
            <a:r>
              <a:rPr lang="en-US" altLang="zh-CN" b="1">
                <a:solidFill>
                  <a:srgbClr val="000000"/>
                </a:solidFill>
                <a:latin typeface="MS Mincho"/>
                <a:ea typeface="宋体" panose="02010600030101010101" pitchFamily="2" charset="-122"/>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握。</a:t>
            </a:r>
            <a:r>
              <a:rPr lang="en-US" altLang="zh-CN" b="1">
                <a:solidFill>
                  <a:srgbClr val="000000"/>
                </a:solidFill>
                <a:latin typeface="MS Mincho"/>
                <a:ea typeface="宋体" panose="02010600030101010101" pitchFamily="2" charset="-122"/>
                <a:cs typeface="Times New Roman" panose="02020603050405020304" pitchFamily="18" charset="0"/>
              </a:rPr>
              <a:t>⑬</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在北方。</a:t>
            </a:r>
            <a:r>
              <a:rPr lang="en-US" altLang="zh-CN" b="1">
                <a:solidFill>
                  <a:srgbClr val="000000"/>
                </a:solidFill>
                <a:latin typeface="MS Mincho"/>
                <a:ea typeface="宋体" panose="02010600030101010101" pitchFamily="2" charset="-122"/>
                <a:cs typeface="Times New Roman" panose="02020603050405020304" pitchFamily="18" charset="0"/>
              </a:rPr>
              <a:t>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使退却。</a:t>
            </a:r>
            <a:r>
              <a:rPr lang="en-US" altLang="zh-CN" b="1">
                <a:solidFill>
                  <a:srgbClr val="000000"/>
                </a:solidFill>
                <a:latin typeface="MS Mincho"/>
                <a:ea typeface="宋体" panose="02010600030101010101" pitchFamily="2" charset="-122"/>
                <a:cs typeface="Times New Roman" panose="02020603050405020304" pitchFamily="18" charset="0"/>
              </a:rPr>
              <a:t>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到来。</a:t>
            </a:r>
            <a:r>
              <a:rPr lang="en-US" altLang="zh-CN" b="1">
                <a:solidFill>
                  <a:srgbClr val="000000"/>
                </a:solidFill>
                <a:latin typeface="MS Mincho"/>
                <a:ea typeface="宋体" panose="02010600030101010101" pitchFamily="2" charset="-122"/>
                <a:cs typeface="Times New Roman" panose="02020603050405020304" pitchFamily="18" charset="0"/>
              </a:rPr>
              <a:t>⑯</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表目的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来。</a:t>
            </a:r>
            <a:r>
              <a:rPr lang="en-US" altLang="zh-CN" b="1">
                <a:solidFill>
                  <a:srgbClr val="000000"/>
                </a:solidFill>
                <a:latin typeface="MS Mincho"/>
                <a:ea typeface="宋体" panose="02010600030101010101" pitchFamily="2" charset="-122"/>
                <a:cs typeface="Times New Roman" panose="02020603050405020304" pitchFamily="18" charset="0"/>
              </a:rPr>
              <a:t>⑰</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愚昧。</a:t>
            </a:r>
            <a:r>
              <a:rPr lang="en-US" altLang="zh-CN" b="1">
                <a:solidFill>
                  <a:srgbClr val="000000"/>
                </a:solidFill>
                <a:latin typeface="MS Mincho"/>
                <a:ea typeface="宋体" panose="02010600030101010101" pitchFamily="2" charset="-122"/>
                <a:cs typeface="Times New Roman" panose="02020603050405020304" pitchFamily="18" charset="0"/>
              </a:rPr>
              <a:t>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收取。</a:t>
            </a:r>
            <a:r>
              <a:rPr lang="en-US" altLang="zh-CN" b="1">
                <a:solidFill>
                  <a:srgbClr val="000000"/>
                </a:solidFill>
                <a:latin typeface="MS Mincho"/>
                <a:ea typeface="宋体" panose="02010600030101010101" pitchFamily="2" charset="-122"/>
                <a:cs typeface="Times New Roman" panose="02020603050405020304" pitchFamily="18" charset="0"/>
              </a:rPr>
              <a:t>⑲</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兵器。</a:t>
            </a:r>
            <a:r>
              <a:rPr lang="en-US" altLang="zh-CN" b="1">
                <a:solidFill>
                  <a:srgbClr val="000000"/>
                </a:solidFill>
                <a:latin typeface="MS Mincho"/>
                <a:ea typeface="宋体" panose="02010600030101010101" pitchFamily="2" charset="-122"/>
                <a:cs typeface="Times New Roman" panose="02020603050405020304" pitchFamily="18" charset="0"/>
              </a:rPr>
              <a:t>⑳</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㉑</a:t>
            </a:r>
            <a:r>
              <a:rPr lang="zh-CN" altLang="zh-CN" b="1">
                <a:solidFill>
                  <a:srgbClr val="000000"/>
                </a:solidFill>
                <a:latin typeface="Times New Roman" panose="02020603050405020304" pitchFamily="18" charset="0"/>
                <a:ea typeface="仿宋" panose="02010609060101010101" pitchFamily="49" charset="-122"/>
                <a:cs typeface="仿宋" panose="02010609060101010101" pitchFamily="49" charset="-122"/>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作为。</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㉒</a:t>
            </a:r>
            <a:r>
              <a:rPr lang="zh-CN" altLang="zh-CN" b="1">
                <a:solidFill>
                  <a:srgbClr val="000000"/>
                </a:solidFill>
                <a:latin typeface="Times New Roman" panose="02020603050405020304" pitchFamily="18" charset="0"/>
                <a:ea typeface="仿宋" panose="02010609060101010101" pitchFamily="49" charset="-122"/>
                <a:cs typeface="仿宋" panose="02010609060101010101" pitchFamily="49" charset="-122"/>
              </a:rPr>
              <a:t>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凭借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依仗。</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㉓</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护城河。</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㉔</a:t>
            </a:r>
            <a:r>
              <a:rPr lang="zh-CN" altLang="zh-CN" b="1">
                <a:solidFill>
                  <a:srgbClr val="000000"/>
                </a:solidFill>
                <a:latin typeface="Times New Roman" panose="02020603050405020304" pitchFamily="18" charset="0"/>
                <a:ea typeface="仿宋" panose="02010609060101010101" pitchFamily="49" charset="-122"/>
                <a:cs typeface="仿宋" panose="02010609060101010101" pitchFamily="49" charset="-122"/>
              </a:rPr>
              <a:t>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弓。</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㉕</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可靠的。</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㉖</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精锐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精良。</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㉗</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士兵。</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㉘</a:t>
            </a:r>
            <a:r>
              <a:rPr lang="zh-CN" altLang="zh-CN" b="1">
                <a:solidFill>
                  <a:srgbClr val="000000"/>
                </a:solidFill>
                <a:latin typeface="Times New Roman" panose="02020603050405020304" pitchFamily="18" charset="0"/>
                <a:ea typeface="仿宋" panose="02010609060101010101" pitchFamily="49" charset="-122"/>
                <a:cs typeface="仿宋" panose="02010609060101010101" pitchFamily="49" charset="-122"/>
              </a:rPr>
              <a:t>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锐利。</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㉙</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兵器。</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㉚</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帝王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当帝王。</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㉛</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基业。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526;FounderCES"/>
          <p:cNvPicPr/>
          <p:nvPr/>
        </p:nvPicPr>
        <p:blipFill>
          <a:blip r:embed="rId2"/>
          <a:stretch>
            <a:fillRect/>
          </a:stretch>
        </p:blipFill>
        <p:spPr>
          <a:xfrm>
            <a:off x="360854" y="4869160"/>
            <a:ext cx="908050" cy="425450"/>
          </a:xfrm>
          <a:prstGeom prst="rect">
            <a:avLst/>
          </a:prstGeom>
        </p:spPr>
      </p:pic>
      <p:sp>
        <p:nvSpPr>
          <p:cNvPr id="7" name="矩形 6"/>
          <p:cNvSpPr/>
          <p:nvPr/>
        </p:nvSpPr>
        <p:spPr bwMode="auto">
          <a:xfrm>
            <a:off x="360854" y="764704"/>
            <a:ext cx="11494992" cy="3960440"/>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8" name="矩形 7"/>
          <p:cNvSpPr/>
          <p:nvPr/>
        </p:nvSpPr>
        <p:spPr>
          <a:xfrm>
            <a:off x="1268904" y="4796968"/>
            <a:ext cx="10586942" cy="576248"/>
          </a:xfrm>
          <a:prstGeom prst="rect">
            <a:avLst/>
          </a:prstGeom>
        </p:spPr>
        <p:txBody>
          <a:bodyPr wrap="square">
            <a:spAutoFit/>
          </a:bodyPr>
          <a:lstStyle/>
          <a:p>
            <a:pPr algn="just">
              <a:lnSpc>
                <a:spcPct val="150000"/>
              </a:lnSpc>
              <a:spcAft>
                <a:spcPts val="0"/>
              </a:spcAft>
            </a:pPr>
            <a:r>
              <a:rPr lang="zh-CN" altLang="zh-CN" sz="2400" spc="-100">
                <a:solidFill>
                  <a:srgbClr val="000000"/>
                </a:solidFill>
                <a:cs typeface="Times New Roman" panose="02020603050405020304" pitchFamily="18" charset="0"/>
              </a:rPr>
              <a:t>写秦始皇以武力统一天下，又以暴力统治人民，国势虽至极盛，但隐藏着危机。</a:t>
            </a:r>
            <a:endParaRPr lang="zh-CN" altLang="zh-CN" sz="1050" spc="-1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3775989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60854" y="821024"/>
            <a:ext cx="11485848" cy="5632311"/>
          </a:xfrm>
          <a:prstGeom prst="rect">
            <a:avLst/>
          </a:prstGeom>
        </p:spPr>
      </p:pic>
      <p:sp>
        <p:nvSpPr>
          <p:cNvPr id="2" name="内容占位符 1"/>
          <p:cNvSpPr>
            <a:spLocks noGrp="1"/>
          </p:cNvSpPr>
          <p:nvPr>
            <p:ph idx="1"/>
          </p:nvPr>
        </p:nvSpPr>
        <p:spPr>
          <a:xfrm>
            <a:off x="360854" y="821025"/>
            <a:ext cx="11485848" cy="5632311"/>
          </a:xfrm>
        </p:spPr>
        <p:txBody>
          <a:bodyPr/>
          <a:lstStyle/>
          <a:p>
            <a:pPr hangingPunct="0">
              <a:spcAft>
                <a:spcPts val="0"/>
              </a:spcAft>
              <a:tabLst>
                <a:tab pos="449263" algn="l"/>
                <a:tab pos="5645150" algn="l"/>
                <a:tab pos="9861550" algn="l"/>
              </a:tabLst>
            </a:pPr>
            <a:r>
              <a:rPr lang="en-US" altLang="zh-CN" b="1" dirty="0" smtClean="0">
                <a:solidFill>
                  <a:srgbClr val="E82000"/>
                </a:solidFill>
                <a:latin typeface="MS Mincho"/>
                <a:ea typeface="宋体" panose="02010600030101010101" pitchFamily="2" charset="-122"/>
                <a:cs typeface="Times New Roman" panose="02020603050405020304" pitchFamily="18" charset="0"/>
              </a:rPr>
              <a:t>❾</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吞</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极力表现秦的强盛，突出秦统一天下不可阻挡的气势，并且暗写秦始皇施行的政策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敲扑而鞭笞天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暴政，为后文强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下伏笔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49263" algn="l"/>
                <a:tab pos="5645150" algn="l"/>
                <a:tab pos="986155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筑长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秦始皇统一天下后靠武力使疆域扩大、国力增强、天下臣服，使天下之人敢怒而不敢言。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449263"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写秦始皇统一天下后的政策：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愚民政策，秦始皇认为先王治世之道、百家之言不符合其专制统治的需要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mn-ea"/>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是废先王之道，焚百家之言，以愚黔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49263" algn="l"/>
                <a:tab pos="5645150" algn="l"/>
                <a:tab pos="986155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弱民政策，秦始皇想尽一切办法削弱人民的反抗力量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mn-ea"/>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天下之兵，聚之咸阳，销锋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镝</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防民政策，秦始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皇</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华为城，因河为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池</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，派</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将劲弩守要害之处，信臣精卒陈利兵而谁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何</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p:nvPr/>
        </p:nvPicPr>
        <p:blipFill>
          <a:blip r:embed="rId3">
            <a:clrChange>
              <a:clrFrom>
                <a:srgbClr val="FFFFF8"/>
              </a:clrFrom>
              <a:clrTo>
                <a:srgbClr val="FFFFF8">
                  <a:alpha val="0"/>
                </a:srgbClr>
              </a:clrTo>
            </a:clrChange>
          </a:blip>
          <a:stretch>
            <a:fillRect/>
          </a:stretch>
        </p:blipFill>
        <p:spPr>
          <a:xfrm>
            <a:off x="486072" y="2564904"/>
            <a:ext cx="432048" cy="432048"/>
          </a:xfrm>
          <a:prstGeom prst="rect">
            <a:avLst/>
          </a:prstGeom>
        </p:spPr>
      </p:pic>
      <p:pic>
        <p:nvPicPr>
          <p:cNvPr id="6" name="图片 5"/>
          <p:cNvPicPr/>
          <p:nvPr/>
        </p:nvPicPr>
        <p:blipFill>
          <a:blip r:embed="rId4">
            <a:clrChange>
              <a:clrFrom>
                <a:srgbClr val="FFFFF8"/>
              </a:clrFrom>
              <a:clrTo>
                <a:srgbClr val="FFFFF8">
                  <a:alpha val="0"/>
                </a:srgbClr>
              </a:clrTo>
            </a:clrChange>
          </a:blip>
          <a:stretch>
            <a:fillRect/>
          </a:stretch>
        </p:blipFill>
        <p:spPr>
          <a:xfrm>
            <a:off x="477446" y="3688935"/>
            <a:ext cx="432048" cy="432048"/>
          </a:xfrm>
          <a:prstGeom prst="rect">
            <a:avLst/>
          </a:prstGeom>
        </p:spPr>
      </p:pic>
    </p:spTree>
    <p:extLst>
      <p:ext uri="{BB962C8B-B14F-4D97-AF65-F5344CB8AC3E}">
        <p14:creationId xmlns:p14="http://schemas.microsoft.com/office/powerpoint/2010/main" val="17486026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07271"/>
              </a:xfrm>
            </p:spPr>
            <p:txBody>
              <a:bodyPr/>
              <a:lstStyle/>
              <a:p>
                <a:pPr indent="630238"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始皇既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没，余威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1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震</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殊</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俗</a:t>
                </a:r>
                <a:r>
                  <a:rPr lang="en-US" altLang="zh-CN" b="1" u="sng" baseline="75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p>
                      <m:sSupPr>
                        <m:ctrlPr>
                          <a:rPr lang="zh-CN" altLang="zh-CN" b="1" i="1" u="sng">
                            <a:solidFill>
                              <a:srgbClr val="E82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E82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⓬</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然陈</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涉</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瓮</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牖</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绳</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枢</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氓隶</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人，而迁徙之徒也</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才能</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不及</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 有仲 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07271"/>
              </a:xfrm>
              <a:blipFill>
                <a:blip r:embed="rId2"/>
                <a:stretch>
                  <a:fillRect l="-796" t="-419" r="-849" b="-83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34076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秦始皇死后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他留下的威势还震慑到边远的地方。然而陈涉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不过</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是个用瓮做窗户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用草绳系门扇的贫家子弟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替人种田帮工的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下层</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百姓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又是个被征发的人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才能赶不上平常的人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既没有孔子、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325744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203540"/>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墨 翟 之 贤，陶朱、猗顿之富；蹑足行伍之间，而</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倔起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阡陌之中，率疲弊之卒， 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数 百 之 众</a:t>
                </a:r>
                <a:r>
                  <a:rPr lang="en-US" altLang="zh-CN" b="1" u="sng" baseline="75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转</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而攻 秦</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斩</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木为兵，揭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竿 为 旗，</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天下</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云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集</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响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应，</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赢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粮</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从。山东 豪俊遂并起而 亡 秦 族 矣。</a:t>
                </a:r>
                <a14:m>
                  <m:oMath xmlns:m="http://schemas.openxmlformats.org/officeDocument/2006/math">
                    <m:sSup>
                      <m:sSupPr>
                        <m:ctrlPr>
                          <a:rPr lang="zh-CN" altLang="zh-CN" b="1" i="1" u="sng">
                            <a:solidFill>
                              <a:srgbClr val="E82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E82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⓭</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203540"/>
              </a:xfrm>
              <a:blipFill>
                <a:blip r:embed="rId2"/>
                <a:stretch>
                  <a:fillRect l="-796" r="-849"/>
                </a:stretch>
              </a:blipFill>
            </p:spPr>
            <p:txBody>
              <a:bodyPr/>
              <a:lstStyle/>
              <a:p>
                <a:r>
                  <a:rPr lang="zh-CN" altLang="en-US">
                    <a:noFill/>
                  </a:rPr>
                  <a:t> </a:t>
                </a:r>
              </a:p>
            </p:txBody>
          </p:sp>
        </mc:Fallback>
      </mc:AlternateContent>
      <p:sp>
        <p:nvSpPr>
          <p:cNvPr id="4" name="内容占位符 1"/>
          <p:cNvSpPr txBox="1">
            <a:spLocks/>
          </p:cNvSpPr>
          <p:nvPr/>
        </p:nvSpPr>
        <p:spPr bwMode="auto">
          <a:xfrm>
            <a:off x="297990" y="1196752"/>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墨子那样的德才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也没有范蠡、猗顿那样的财富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置身于队伍中间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在田野之中兴起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率领疲惫不堪的士卒</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带着几百人的队伍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回过头</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来攻打秦国</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砍来木棍做兵器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举起竹竿当旗帜</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天下百姓像</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云那样聚拢过来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像回声那样应和着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担着粮食如影随形地</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26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陈涉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。崤山以东的诸国豪杰就和他一同起来灭掉了秦国。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345250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34152"/>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余威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留下来的威势。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殊俗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不同的风俗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指边远的地方。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倔起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兴起。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率领。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军队。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影</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268904" y="2278613"/>
            <a:ext cx="4206601"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写陈涉起义和秦王朝的灭亡。</a:t>
            </a:r>
            <a:endParaRPr lang="zh-CN" altLang="zh-CN" sz="1050">
              <a:solidFill>
                <a:srgbClr val="000000"/>
              </a:solidFill>
              <a:cs typeface="Times New Roman" panose="02020603050405020304" pitchFamily="18" charset="0"/>
            </a:endParaRPr>
          </a:p>
        </p:txBody>
      </p:sp>
      <p:sp>
        <p:nvSpPr>
          <p:cNvPr id="5" name="矩形 4"/>
          <p:cNvSpPr/>
          <p:nvPr/>
        </p:nvSpPr>
        <p:spPr bwMode="auto">
          <a:xfrm>
            <a:off x="334566" y="1052736"/>
            <a:ext cx="11521280" cy="1152128"/>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段析.eps" descr="id:2147489526;FounderCES"/>
          <p:cNvPicPr/>
          <p:nvPr/>
        </p:nvPicPr>
        <p:blipFill>
          <a:blip r:embed="rId2"/>
          <a:stretch>
            <a:fillRect/>
          </a:stretch>
        </p:blipFill>
        <p:spPr>
          <a:xfrm>
            <a:off x="360854" y="2351303"/>
            <a:ext cx="908050" cy="425450"/>
          </a:xfrm>
          <a:prstGeom prst="rect">
            <a:avLst/>
          </a:prstGeom>
        </p:spPr>
      </p:pic>
    </p:spTree>
    <p:extLst>
      <p:ext uri="{BB962C8B-B14F-4D97-AF65-F5344CB8AC3E}">
        <p14:creationId xmlns:p14="http://schemas.microsoft.com/office/powerpoint/2010/main" val="1282035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《五代史伶官传序》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五代</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907</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960</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，指唐宋之间的五个封建王朝，即后梁、后唐、后晋、后汉、后周，是我国历史上的动荡时期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年间，先后换过四姓十四君，篡弑相寻，战乱频起，后唐庄宗就是被弑的一个。庄宗称帝后，迷恋伶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身与俳优杂戏于庭，伶人由此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遂被败政乱国的伶官等包围。庄宗同光四年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926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，贝州将领皇甫晖兵变，叛乱四起。庄宗亲征败回，众叛亲离，郭从谦又乘危作乱，用乱箭射死庄宗。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多年后欧阳修著《新五代史》，就此事发表感想，借事论理，指出</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兴亡</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不</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天命</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主要</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于</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人事</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76139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60854" y="863232"/>
            <a:ext cx="11485848" cy="3299208"/>
          </a:xfrm>
          <a:prstGeom prst="rect">
            <a:avLst/>
          </a:prstGeom>
        </p:spPr>
      </p:pic>
      <p:pic>
        <p:nvPicPr>
          <p:cNvPr id="8" name="图片 7"/>
          <p:cNvPicPr/>
          <p:nvPr/>
        </p:nvPicPr>
        <p:blipFill>
          <a:blip r:embed="rId3">
            <a:clrChange>
              <a:clrFrom>
                <a:srgbClr val="FFFFF8"/>
              </a:clrFrom>
              <a:clrTo>
                <a:srgbClr val="FFFFF8">
                  <a:alpha val="0"/>
                </a:srgbClr>
              </a:clrTo>
            </a:clrChange>
          </a:blip>
          <a:stretch>
            <a:fillRect/>
          </a:stretch>
        </p:blipFill>
        <p:spPr>
          <a:xfrm>
            <a:off x="486071" y="908720"/>
            <a:ext cx="432048" cy="432048"/>
          </a:xfrm>
          <a:prstGeom prst="rect">
            <a:avLst/>
          </a:prstGeom>
        </p:spPr>
      </p:pic>
      <p:sp>
        <p:nvSpPr>
          <p:cNvPr id="3" name="内容占位符 2"/>
          <p:cNvSpPr>
            <a:spLocks noGrp="1"/>
          </p:cNvSpPr>
          <p:nvPr>
            <p:ph idx="1"/>
          </p:nvPr>
        </p:nvSpPr>
        <p:spPr>
          <a:xfrm>
            <a:off x="360854" y="746120"/>
            <a:ext cx="11485848" cy="3416320"/>
          </a:xfrm>
        </p:spPr>
        <p:txBody>
          <a:bodyPr/>
          <a:lstStyle/>
          <a:p>
            <a:pPr hangingPunct="0">
              <a:spcAft>
                <a:spcPts val="0"/>
              </a:spcAft>
              <a:tabLst>
                <a:tab pos="534988"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上先扬一笔，为下文急转蓄势。表现秦始皇的余威之强，暗示当时民心不服、人人自危的社会现象。以上文秦之暴政至陈涉起义过渡自然，行文不突兀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34988"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写是为了说明强秦并非毁于强大的外部力量，而是统治者自身出现了重大问题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面对九国诸侯的联合抗秦，秦不战而胜，而面对势孤力薄的陈涉的起义军，秦却不堪一击。陈涉起事之易和上文诸侯攻秦之难对比鲜明，为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义不施而攻守之势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议论张本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p:nvPr/>
        </p:nvPicPr>
        <p:blipFill>
          <a:blip r:embed="rId4">
            <a:clrChange>
              <a:clrFrom>
                <a:srgbClr val="F9FFFB"/>
              </a:clrFrom>
              <a:clrTo>
                <a:srgbClr val="F9FFFB">
                  <a:alpha val="0"/>
                </a:srgbClr>
              </a:clrTo>
            </a:clrChange>
          </a:blip>
          <a:stretch>
            <a:fillRect/>
          </a:stretch>
        </p:blipFill>
        <p:spPr>
          <a:xfrm>
            <a:off x="486071" y="1978962"/>
            <a:ext cx="432048" cy="432048"/>
          </a:xfrm>
          <a:prstGeom prst="rect">
            <a:avLst/>
          </a:prstGeom>
        </p:spPr>
      </p:pic>
    </p:spTree>
    <p:extLst>
      <p:ext uri="{BB962C8B-B14F-4D97-AF65-F5344CB8AC3E}">
        <p14:creationId xmlns:p14="http://schemas.microsoft.com/office/powerpoint/2010/main" val="4098450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90735"/>
              </a:xfrm>
            </p:spPr>
            <p:txBody>
              <a:bodyPr/>
              <a:lstStyle/>
              <a:p>
                <a:pPr indent="630238"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且</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夫</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小</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弱</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雍州之地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崤</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函</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固</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②</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自若也。陈涉之位</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非尊于齐、楚、燕、赵、韩、魏、宋</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卫</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、中山之君也；锄耰棘矜</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非铦</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钩戟长铩也；</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谪</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戍</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之众</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非抗</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于九国之师也；深</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谋</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远虑</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行军</a:t>
                </a:r>
                <a:r>
                  <a:rPr lang="zh-CN" altLang="zh-CN" b="1" u="sng" dirty="0">
                    <a:solidFill>
                      <a:srgbClr val="000000"/>
                    </a:solidFill>
                    <a:uFill>
                      <a:solidFill>
                        <a:srgbClr val="000000"/>
                      </a:solidFill>
                    </a:uFill>
                    <a:ea typeface="Times New Roman" panose="02020603050405020304" pitchFamily="18" charset="0"/>
                  </a:rPr>
                  <a:t> </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90735"/>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34566" y="133089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秦朝的天下并没有变小、变弱</a:t>
            </a:r>
            <a:r>
              <a:rPr lang="zh-CN" altLang="zh-CN" b="1"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雍州的土地</a:t>
            </a:r>
            <a:r>
              <a:rPr lang="zh-CN" altLang="zh-CN" b="1"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崤山、函谷关的险</a:t>
            </a:r>
            <a:endParaRPr lang="en-US"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固</a:t>
            </a:r>
            <a:r>
              <a:rPr lang="zh-CN" altLang="zh-CN" b="1"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像是原来的样子。陈涉的地位</a:t>
            </a:r>
            <a:r>
              <a:rPr lang="zh-CN" altLang="zh-CN" b="1"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并不比齐、楚、燕、赵、韩、魏、宋、</a:t>
            </a:r>
            <a:endParaRPr lang="en-US"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卫、中山的国君尊贵</a:t>
            </a:r>
            <a:r>
              <a:rPr lang="zh-CN" altLang="zh-CN" b="1"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农具木棍</a:t>
            </a:r>
            <a:r>
              <a:rPr lang="zh-CN" altLang="zh-CN" b="1"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并不比钩戟长矛更锋利</a:t>
            </a:r>
            <a:r>
              <a:rPr lang="zh-CN" altLang="zh-CN" b="1"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因有罪而被</a:t>
            </a:r>
            <a:endParaRPr lang="en-US"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征调去守边的士卒</a:t>
            </a:r>
            <a:r>
              <a:rPr lang="zh-CN" altLang="zh-CN" b="1"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并不能匹敌九国军队</a:t>
            </a:r>
            <a:r>
              <a:rPr lang="zh-CN" altLang="zh-CN" b="1"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认真谋划长远思虑</a:t>
            </a:r>
            <a:r>
              <a:rPr lang="zh-CN" altLang="zh-CN" b="1"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dirty="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指挥军</a:t>
            </a:r>
            <a:endParaRPr lang="zh-CN" altLang="en-US" dirty="0"/>
          </a:p>
        </p:txBody>
      </p:sp>
    </p:spTree>
    <p:extLst>
      <p:ext uri="{BB962C8B-B14F-4D97-AF65-F5344CB8AC3E}">
        <p14:creationId xmlns:p14="http://schemas.microsoft.com/office/powerpoint/2010/main" val="13465432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13690"/>
              </a:xfrm>
            </p:spPr>
            <p:txBody>
              <a:bodyPr/>
              <a:lstStyle/>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用兵之道</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及</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乡</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时</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士</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⓮</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然</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a:t>
                </a:r>
                <a:r>
                  <a:rPr lang="zh-CN" altLang="zh-CN" b="1" u="sng">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败</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异</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变</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功业</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反</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试</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山</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东之</a:t>
                </a:r>
                <a:r>
                  <a:rPr lang="zh-CN" altLang="zh-CN" b="1" u="sng">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ea typeface="Times New Roman" panose="02020603050405020304" pitchFamily="18" charset="0"/>
                </a:endParaRPr>
              </a:p>
              <a:p>
                <a:pPr algn="dist"/>
                <a:r>
                  <a:rPr lang="zh-CN" altLang="zh-CN" b="1" u="sng" smtClean="0">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与陈涉</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度</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⑥</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长絜</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⑦</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大</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比</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权</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量力</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则</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不可同年</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语</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矣。</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⓯</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然</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⑨</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秦以</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⑩</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区</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区</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地</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致</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万乘之势</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序</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endParaRPr lang="zh-CN" altLang="en-US"/>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13690"/>
              </a:xfrm>
              <a:blipFill>
                <a:blip r:embed="rId2"/>
                <a:stretch>
                  <a:fillRect l="-796" r="-84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90570"/>
            <a:ext cx="11485848"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队作战的谋略</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比不上先前六国的谋士。然而成功和失败</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却发生了</a:t>
            </a:r>
            <a:r>
              <a:rPr lang="en-US" altLang="zh-CN" b="1" smtClean="0">
                <a:solidFill>
                  <a:srgbClr val="000000"/>
                </a:solidFill>
                <a:latin typeface="宋体" panose="02010600030101010101" pitchFamily="2" charset="-122"/>
                <a:cs typeface="Times New Roman" panose="02020603050405020304" pitchFamily="18" charset="0"/>
              </a:rPr>
              <a:t>)</a:t>
            </a: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不同的变化</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功业也完全相反</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这是为什么呢</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假使让崤山以东诸国</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跟陈涉量量长短</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比比大小</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较量一下权势和力量</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那就不能够相提</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sz="28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并论了。可是秦国凭借那狭小的地盘</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得到了兵车万辆的权势</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统理</a:t>
            </a:r>
            <a:endParaRPr lang="zh-CN" altLang="en-US"/>
          </a:p>
        </p:txBody>
      </p:sp>
    </p:spTree>
    <p:extLst>
      <p:ext uri="{BB962C8B-B14F-4D97-AF65-F5344CB8AC3E}">
        <p14:creationId xmlns:p14="http://schemas.microsoft.com/office/powerpoint/2010/main" val="8466044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31837"/>
              </a:xfrm>
            </p:spPr>
            <p:txBody>
              <a:bodyPr/>
              <a:lstStyle/>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八州 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朝</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同列，百 有 余 年 矣；然后 以 六 合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家，</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崤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函</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宫</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作难而七 庙 </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隳</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身</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死人手，为天下笑者</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仁义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不施而攻守之势异</a:t>
                </a:r>
                <a14:m>
                  <m:oMath xmlns:m="http://schemas.openxmlformats.org/officeDocument/2006/math">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也</m:t>
                        </m:r>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E82000"/>
                                </a:solidFill>
                                <a:latin typeface="Cambria Math" panose="02040503050406030204" pitchFamily="18" charset="0"/>
                                <a:ea typeface="宋体" panose="02010600030101010101" pitchFamily="2" charset="-122"/>
                                <a:cs typeface="Cambria Math" panose="02040503050406030204" pitchFamily="18" charset="0"/>
                              </a:rPr>
                              <m:t>⓰</m:t>
                            </m:r>
                          </m:sup>
                        </m:sSup>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sup>
                            <m:r>
                              <a:rPr lang="en-US" altLang="zh-CN" b="1" i="1" u="sng"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sup>
                        </m:sSup>
                      </m:e>
                      <m:sup>
                        <m:r>
                          <a:rPr lang="en-US" altLang="zh-CN" b="1" i="1" u="sng"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sup>
                    </m:sSup>
                  </m:oMath>
                </a14:m>
                <a:endParaRPr lang="zh-CN" altLang="zh-CN" sz="1050" u="sng">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31837"/>
              </a:xfrm>
              <a:blipFill>
                <a:blip r:embed="rId2"/>
                <a:stretch>
                  <a:fillRect l="-796" r="-849"/>
                </a:stretch>
              </a:blipFill>
            </p:spPr>
            <p:txBody>
              <a:bodyPr/>
              <a:lstStyle/>
              <a:p>
                <a:r>
                  <a:rPr lang="zh-CN" altLang="en-US">
                    <a:noFill/>
                  </a:rPr>
                  <a:t> </a:t>
                </a:r>
              </a:p>
            </p:txBody>
          </p:sp>
        </mc:Fallback>
      </mc:AlternateContent>
      <p:sp>
        <p:nvSpPr>
          <p:cNvPr id="3" name="内容占位符 3"/>
          <p:cNvSpPr txBox="1">
            <a:spLocks/>
          </p:cNvSpPr>
          <p:nvPr/>
        </p:nvSpPr>
        <p:spPr bwMode="auto">
          <a:xfrm>
            <a:off x="360854" y="1311890"/>
            <a:ext cx="11485848"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八州</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使六国诸侯都来朝见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已经有一百多年了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然后把全天下变成</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自己的家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把崤山、函谷关当作自己的内宫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陈涉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一人起事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宗庙毁</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国家就灭亡了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秦王子婴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为项羽所杀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被天下人耻笑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sz="28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什么原因呢</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这是由于</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不施行仁义</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攻和守的形势不同了。</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199994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944864"/>
            <a:ext cx="11485848" cy="2238241"/>
          </a:xfrm>
        </p:spPr>
        <p:txBody>
          <a:bodyPr/>
          <a:lstStyle/>
          <a:p>
            <a:pPr hangingPunct="0">
              <a:spcAft>
                <a:spcPts val="0"/>
              </a:spcAft>
            </a:pP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小、弱</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形容词用作动词</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变小、变弱。</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固</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险固。</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铦</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锋利。</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于</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介词</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比。</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抗</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匹敌</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相当。</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度</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量</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长短</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絜</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衡量</a:t>
            </a:r>
            <a:r>
              <a:rPr lang="zh-CN" altLang="zh-CN" b="1" dirty="0" smtClean="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比</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权衡</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较量。下</a:t>
            </a:r>
            <a:r>
              <a:rPr lang="zh-CN" altLang="zh-CN" b="1">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文</a:t>
            </a:r>
            <a:r>
              <a:rPr lang="zh-CN" altLang="zh-CN" b="1" smtClean="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的</a:t>
            </a:r>
            <a:r>
              <a:rPr lang="en-US" altLang="zh-CN" b="1"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量</a:t>
            </a:r>
            <a:r>
              <a:rPr lang="en-US" altLang="zh-CN" b="1"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也</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是此意。</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然</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可是。</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以</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凭借。</a:t>
            </a:r>
            <a:r>
              <a:rPr lang="en-US" altLang="zh-CN" b="1"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⑪</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致</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获得。</a:t>
            </a:r>
            <a:r>
              <a:rPr lang="en-US" altLang="zh-CN" b="1"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⑫</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序</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安置使有序。</a:t>
            </a:r>
            <a:r>
              <a:rPr lang="en-US" altLang="zh-CN" b="1"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⑬</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而</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表并列关系。</a:t>
            </a:r>
            <a:r>
              <a:rPr lang="en-US" altLang="zh-CN" b="1"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⑭</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朝</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朝见。</a:t>
            </a:r>
            <a:r>
              <a:rPr lang="en-US" altLang="zh-CN" b="1"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⑮</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夫</a:t>
            </a:r>
            <a: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从事体力劳动或被奴役的人</a:t>
            </a:r>
            <a:r>
              <a:rPr lang="zh-CN" altLang="zh-CN" b="1" dirty="0" smtClean="0">
                <a:solidFill>
                  <a:srgbClr val="000000"/>
                </a:solidFill>
                <a:uFill>
                  <a:solidFill>
                    <a:srgbClr val="000000"/>
                  </a:solidFill>
                </a:u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526;FounderCES"/>
          <p:cNvPicPr/>
          <p:nvPr/>
        </p:nvPicPr>
        <p:blipFill>
          <a:blip r:embed="rId2"/>
          <a:stretch>
            <a:fillRect/>
          </a:stretch>
        </p:blipFill>
        <p:spPr>
          <a:xfrm>
            <a:off x="334566" y="3483728"/>
            <a:ext cx="908050" cy="425450"/>
          </a:xfrm>
          <a:prstGeom prst="rect">
            <a:avLst/>
          </a:prstGeom>
        </p:spPr>
      </p:pic>
      <p:sp>
        <p:nvSpPr>
          <p:cNvPr id="8" name="矩形 7"/>
          <p:cNvSpPr/>
          <p:nvPr/>
        </p:nvSpPr>
        <p:spPr bwMode="auto">
          <a:xfrm>
            <a:off x="334566" y="963448"/>
            <a:ext cx="11521280" cy="2304256"/>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1" name="内容占位符 4"/>
          <p:cNvSpPr txBox="1">
            <a:spLocks/>
          </p:cNvSpPr>
          <p:nvPr/>
        </p:nvSpPr>
        <p:spPr bwMode="auto">
          <a:xfrm>
            <a:off x="1242616" y="3373287"/>
            <a:ext cx="7128792"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en-US" b="1"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对前面的疑问进行回答，阐述秦王朝灭亡的原因</a:t>
            </a:r>
            <a:endParaRPr lang="zh-CN"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955687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882200"/>
            <a:ext cx="11485848" cy="3210157"/>
          </a:xfrm>
          <a:prstGeom prst="rect">
            <a:avLst/>
          </a:prstGeom>
        </p:spPr>
      </p:pic>
      <p:pic>
        <p:nvPicPr>
          <p:cNvPr id="10" name="图片 9"/>
          <p:cNvPicPr/>
          <p:nvPr/>
        </p:nvPicPr>
        <p:blipFill>
          <a:blip r:embed="rId3">
            <a:clrChange>
              <a:clrFrom>
                <a:srgbClr val="FFFDFA"/>
              </a:clrFrom>
              <a:clrTo>
                <a:srgbClr val="FFFDFA">
                  <a:alpha val="0"/>
                </a:srgbClr>
              </a:clrTo>
            </a:clrChange>
          </a:blip>
          <a:stretch>
            <a:fillRect/>
          </a:stretch>
        </p:blipFill>
        <p:spPr>
          <a:xfrm>
            <a:off x="517271" y="882200"/>
            <a:ext cx="451889" cy="451889"/>
          </a:xfrm>
          <a:prstGeom prst="rect">
            <a:avLst/>
          </a:prstGeom>
        </p:spPr>
      </p:pic>
      <p:pic>
        <p:nvPicPr>
          <p:cNvPr id="11" name="图片 10"/>
          <p:cNvPicPr/>
          <p:nvPr/>
        </p:nvPicPr>
        <p:blipFill>
          <a:blip r:embed="rId4">
            <a:clrChange>
              <a:clrFrom>
                <a:srgbClr val="FFFDFA"/>
              </a:clrFrom>
              <a:clrTo>
                <a:srgbClr val="FFFDFA">
                  <a:alpha val="0"/>
                </a:srgbClr>
              </a:clrTo>
            </a:clrChange>
          </a:blip>
          <a:stretch>
            <a:fillRect/>
          </a:stretch>
        </p:blipFill>
        <p:spPr>
          <a:xfrm>
            <a:off x="449704" y="1962963"/>
            <a:ext cx="432048" cy="432048"/>
          </a:xfrm>
          <a:prstGeom prst="rect">
            <a:avLst/>
          </a:prstGeom>
        </p:spPr>
      </p:pic>
      <p:sp>
        <p:nvSpPr>
          <p:cNvPr id="3" name="内容占位符 2"/>
          <p:cNvSpPr>
            <a:spLocks noGrp="1"/>
          </p:cNvSpPr>
          <p:nvPr>
            <p:ph idx="1"/>
          </p:nvPr>
        </p:nvSpPr>
        <p:spPr>
          <a:xfrm>
            <a:off x="360854" y="746120"/>
            <a:ext cx="11485848" cy="3346237"/>
          </a:xfrm>
        </p:spPr>
        <p:txBody>
          <a:bodyPr/>
          <a:lstStyle/>
          <a:p>
            <a:pPr hangingPunct="0">
              <a:spcAft>
                <a:spcPts val="0"/>
              </a:spcAft>
              <a:tabLst>
                <a:tab pos="534988"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领袖地位、武器装备、兵卒素养和指挥作战的能力等方面将陈涉与九国之师作对比，陈涉均比不过九国之师。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很自然地转入对秦历史的反思。为作者在文末揭示答案蓄积了语势。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照应全文，卒章显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秦以区区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以下四句照应第一、二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句照应第三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句照应第四段，最后水到渠成地点出中心论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义不施而攻守之势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p:nvPr/>
        </p:nvPicPr>
        <p:blipFill>
          <a:blip r:embed="rId5">
            <a:clrChange>
              <a:clrFrom>
                <a:srgbClr val="F5FFEF"/>
              </a:clrFrom>
              <a:clrTo>
                <a:srgbClr val="F5FFEF">
                  <a:alpha val="0"/>
                </a:srgbClr>
              </a:clrTo>
            </a:clrChange>
          </a:blip>
          <a:stretch>
            <a:fillRect/>
          </a:stretch>
        </p:blipFill>
        <p:spPr>
          <a:xfrm>
            <a:off x="448623" y="2475087"/>
            <a:ext cx="433129" cy="433129"/>
          </a:xfrm>
          <a:prstGeom prst="rect">
            <a:avLst/>
          </a:prstGeom>
        </p:spPr>
      </p:pic>
    </p:spTree>
    <p:extLst>
      <p:ext uri="{BB962C8B-B14F-4D97-AF65-F5344CB8AC3E}">
        <p14:creationId xmlns:p14="http://schemas.microsoft.com/office/powerpoint/2010/main" val="1191314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2394753"/>
                <a:ext cx="11485848" cy="2942600"/>
              </a:xfrm>
            </p:spPr>
            <p:txBody>
              <a:bodyPr/>
              <a:lstStyle/>
              <a:p>
                <a:pPr indent="630238"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呜呼！盛衰 之理， 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 天命，岂 非 人 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❶</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庄宗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之所以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得天下，与其所以失之者，</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知之矣</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baseline="30000" smtClean="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❷</a:t>
                </a:r>
                <a:endParaRPr lang="zh-CN" altLang="zh-CN" sz="105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2394753"/>
                <a:ext cx="11485848" cy="2942600"/>
              </a:xfrm>
              <a:blipFill>
                <a:blip r:embed="rId2"/>
                <a:stretch>
                  <a:fillRect l="-796" r="-849" b="-828"/>
                </a:stretch>
              </a:blipFill>
            </p:spPr>
            <p:txBody>
              <a:bodyPr/>
              <a:lstStyle/>
              <a:p>
                <a:r>
                  <a:rPr lang="zh-CN" altLang="en-US">
                    <a:noFill/>
                  </a:rPr>
                  <a:t> </a:t>
                </a:r>
              </a:p>
            </p:txBody>
          </p:sp>
        </mc:Fallback>
      </mc:AlternateContent>
      <p:pic>
        <p:nvPicPr>
          <p:cNvPr id="3" name="译文.eps" descr="id:2147489512;FounderCES"/>
          <p:cNvPicPr/>
          <p:nvPr/>
        </p:nvPicPr>
        <p:blipFill>
          <a:blip r:embed="rId3"/>
          <a:stretch>
            <a:fillRect/>
          </a:stretch>
        </p:blipFill>
        <p:spPr>
          <a:xfrm>
            <a:off x="468686" y="836712"/>
            <a:ext cx="1279632" cy="490990"/>
          </a:xfrm>
          <a:prstGeom prst="rect">
            <a:avLst/>
          </a:prstGeom>
        </p:spPr>
      </p:pic>
      <p:sp>
        <p:nvSpPr>
          <p:cNvPr id="4" name="内容占位符 1"/>
          <p:cNvSpPr txBox="1">
            <a:spLocks/>
          </p:cNvSpPr>
          <p:nvPr/>
        </p:nvSpPr>
        <p:spPr bwMode="auto">
          <a:xfrm>
            <a:off x="360854" y="294294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兴盛与衰亡的道理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虽然说是天命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难道不是人的作</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推其根本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唐庄宗得天下和他失天下的原因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可以知道了。</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214886" y="1194424"/>
            <a:ext cx="6092825" cy="1200329"/>
          </a:xfrm>
          <a:prstGeom prst="rect">
            <a:avLst/>
          </a:prstGeom>
        </p:spPr>
        <p:txBody>
          <a:bodyPr>
            <a:spAutoFit/>
          </a:bodyPr>
          <a:lstStyle/>
          <a:p>
            <a:pPr algn="ctr">
              <a:lnSpc>
                <a:spcPct val="150000"/>
              </a:lnSpc>
              <a:spcAft>
                <a:spcPts val="0"/>
              </a:spcAft>
            </a:pPr>
            <a:r>
              <a:rPr lang="zh-CN" altLang="zh-CN" sz="2400">
                <a:solidFill>
                  <a:srgbClr val="F98500"/>
                </a:solidFill>
                <a:cs typeface="Times New Roman" panose="02020603050405020304" pitchFamily="18" charset="0"/>
              </a:rPr>
              <a:t>五代史伶官传序</a:t>
            </a:r>
            <a:endParaRPr lang="zh-CN" altLang="zh-CN" sz="1050">
              <a:solidFill>
                <a:srgbClr val="000000"/>
              </a:solidFill>
              <a:cs typeface="Times New Roman" panose="02020603050405020304" pitchFamily="18" charset="0"/>
            </a:endParaRPr>
          </a:p>
          <a:p>
            <a:pPr algn="ctr">
              <a:lnSpc>
                <a:spcPct val="150000"/>
              </a:lnSpc>
              <a:spcAft>
                <a:spcPts val="0"/>
              </a:spcAft>
            </a:pPr>
            <a:r>
              <a:rPr lang="zh-CN" altLang="zh-CN" sz="2400">
                <a:solidFill>
                  <a:srgbClr val="000000"/>
                </a:solidFill>
                <a:ea typeface="仿宋" panose="02010609060101010101" pitchFamily="49" charset="-122"/>
                <a:cs typeface="Times New Roman" panose="02020603050405020304" pitchFamily="18" charset="0"/>
              </a:rPr>
              <a:t>欧阳修</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7036579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02318"/>
            <a:ext cx="11485848" cy="1130246"/>
          </a:xfrm>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虽然。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人的作为。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推其根本。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庄宗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后唐庄宗李存勖</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j-ea"/>
                <a:ea typeface="+mj-ea"/>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的原因。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bwMode="auto">
          <a:xfrm>
            <a:off x="334566" y="1020902"/>
            <a:ext cx="11521280" cy="1080120"/>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段析.eps" descr="id:2147489526;FounderCES"/>
          <p:cNvPicPr/>
          <p:nvPr/>
        </p:nvPicPr>
        <p:blipFill>
          <a:blip r:embed="rId2"/>
          <a:stretch>
            <a:fillRect/>
          </a:stretch>
        </p:blipFill>
        <p:spPr>
          <a:xfrm>
            <a:off x="371340" y="2317046"/>
            <a:ext cx="908050" cy="425450"/>
          </a:xfrm>
          <a:prstGeom prst="rect">
            <a:avLst/>
          </a:prstGeom>
        </p:spPr>
      </p:pic>
      <p:sp>
        <p:nvSpPr>
          <p:cNvPr id="7" name="矩形 6"/>
          <p:cNvSpPr/>
          <p:nvPr/>
        </p:nvSpPr>
        <p:spPr>
          <a:xfrm>
            <a:off x="1414686" y="2206605"/>
            <a:ext cx="3278462"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开门见山，提出论点。</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603406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882201"/>
            <a:ext cx="11485848" cy="2978848"/>
          </a:xfrm>
          <a:prstGeom prst="rect">
            <a:avLst/>
          </a:prstGeom>
        </p:spPr>
      </p:pic>
      <p:sp>
        <p:nvSpPr>
          <p:cNvPr id="3" name="内容占位符 2"/>
          <p:cNvSpPr>
            <a:spLocks noGrp="1"/>
          </p:cNvSpPr>
          <p:nvPr>
            <p:ph idx="1"/>
          </p:nvPr>
        </p:nvSpPr>
        <p:spPr>
          <a:xfrm>
            <a:off x="360854" y="1556792"/>
            <a:ext cx="11485848" cy="2238241"/>
          </a:xfrm>
        </p:spPr>
        <p:txBody>
          <a:bodyPr/>
          <a:lstStyle/>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呜呼</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一感叹突兀而起，引发对历史的沉痛追问和感慨，提出中心论点：盛衰之理，由于人事。一叹一问，为全文奠定了哀婉的感情基调。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照应，领起下文。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史实来具体论证论点的内容。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赏析.eps" descr="id:2147489505;FounderCES"/>
          <p:cNvPicPr/>
          <p:nvPr/>
        </p:nvPicPr>
        <p:blipFill>
          <a:blip r:embed="rId3"/>
          <a:stretch>
            <a:fillRect/>
          </a:stretch>
        </p:blipFill>
        <p:spPr>
          <a:xfrm>
            <a:off x="5653880" y="1019642"/>
            <a:ext cx="899796" cy="474822"/>
          </a:xfrm>
          <a:prstGeom prst="rect">
            <a:avLst/>
          </a:prstGeom>
        </p:spPr>
      </p:pic>
    </p:spTree>
    <p:extLst>
      <p:ext uri="{BB962C8B-B14F-4D97-AF65-F5344CB8AC3E}">
        <p14:creationId xmlns:p14="http://schemas.microsoft.com/office/powerpoint/2010/main" val="10610736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050596"/>
              </a:xfrm>
            </p:spPr>
            <p:txBody>
              <a:bodyPr/>
              <a:lstStyle/>
              <a:p>
                <a:pPr indent="630238"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世言</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晋王之</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将终也</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以三</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矢</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赐</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庄宗而</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baseline="30000">
                                <a:uFill>
                                  <a:solidFill>
                                    <a:srgbClr val="000000"/>
                                  </a:solidFill>
                                </a:uFill>
                                <a:latin typeface="Cambria Math" panose="02040503050406030204" pitchFamily="18" charset="0"/>
                                <a:ea typeface="Cambria Math" panose="020405030504060302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告</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之曰</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梁</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吾</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仇也；燕王吾所立</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契丹与</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吾约为</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兄</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弟</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皆</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背</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归</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梁</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此三者</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吾遗恨也。</a:t>
                </a:r>
                <a:r>
                  <a:rPr lang="zh-CN" altLang="zh-CN" b="1" u="sng" dirty="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尔</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三</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矢</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尔</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无忘</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乃</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父之志</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宋体" panose="02010600030101010101" pitchFamily="2" charset="-122"/>
                    <a:cs typeface="Times New Roman" panose="02020603050405020304" pitchFamily="18" charset="0"/>
                  </a:rPr>
                  <a:t>”</a:t>
                </a:r>
                <a:r>
                  <a:rPr lang="en-US" altLang="zh-CN" b="1" u="sng" baseline="30000" dirty="0" smtClean="0">
                    <a:solidFill>
                      <a:srgbClr val="E82000"/>
                    </a:solidFill>
                    <a:uFill>
                      <a:solidFill>
                        <a:srgbClr val="000000"/>
                      </a:solidFill>
                    </a:uFill>
                    <a:latin typeface="MS Mincho"/>
                    <a:cs typeface="Times New Roman" panose="02020603050405020304" pitchFamily="18" charset="0"/>
                  </a:rPr>
                  <a:t>❸</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庄宗</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受</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而藏之于</a:t>
                </a:r>
                <a:r>
                  <a:rPr lang="zh-CN" altLang="zh-CN" b="1" u="sng" dirty="0">
                    <a:solidFill>
                      <a:srgbClr val="000000"/>
                    </a:solidFill>
                    <a:uFill>
                      <a:solidFill>
                        <a:srgbClr val="000000"/>
                      </a:solidFill>
                    </a:uFill>
                    <a:ea typeface="Times New Roman" panose="02020603050405020304" pitchFamily="18" charset="0"/>
                  </a:rPr>
                  <a:t> </a:t>
                </a:r>
                <a:endParaRPr lang="zh-CN" altLang="en-US" dirty="0"/>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50596"/>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9463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世人说晋王将死的时候</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拿三支箭赐给庄宗</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告诉他说</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梁王</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朱温是我的仇敌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燕王是我扶持起来的</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契丹与我订立盟约</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结为兄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弟</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可是他们都背叛晋而归顺梁。</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讨伐</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这三者</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是我留下的遗憾。</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给你三支箭</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你一定不要忘记你父亲的志向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庄宗接了箭把它藏在</a:t>
            </a:r>
            <a:endParaRPr lang="zh-CN" altLang="en-US" dirty="0"/>
          </a:p>
        </p:txBody>
      </p:sp>
    </p:spTree>
    <p:extLst>
      <p:ext uri="{BB962C8B-B14F-4D97-AF65-F5344CB8AC3E}">
        <p14:creationId xmlns:p14="http://schemas.microsoft.com/office/powerpoint/2010/main" val="4022202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50590" y="836712"/>
            <a:ext cx="1460162" cy="461665"/>
            <a:chOff x="345811" y="1394670"/>
            <a:chExt cx="1460162" cy="461665"/>
          </a:xfrm>
        </p:grpSpPr>
        <p:pic>
          <p:nvPicPr>
            <p:cNvPr id="7" name="BS23A.EPS" descr="id:2147488611;FounderCES"/>
            <p:cNvPicPr/>
            <p:nvPr/>
          </p:nvPicPr>
          <p:blipFill>
            <a:blip r:embed="rId2"/>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
        <p:nvSpPr>
          <p:cNvPr id="3" name="内容占位符 2"/>
          <p:cNvSpPr>
            <a:spLocks noGrp="1"/>
          </p:cNvSpPr>
          <p:nvPr>
            <p:ph idx="1"/>
          </p:nvPr>
        </p:nvSpPr>
        <p:spPr>
          <a:xfrm>
            <a:off x="360854" y="1342509"/>
            <a:ext cx="11485848" cy="2862322"/>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论是一种论文文体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，《韵术》曰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mn-ea"/>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者，议也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昭明文选》所载</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mn-ea"/>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有两体，一曰史论，乃忠臣于传末作议论，以断其人之善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如《史记》后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史公曰</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曰政论，则学士大夫议论古今时世人物或评经史之言，正其论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谬</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如《六国论》《过秦论》等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02461"/>
              </a:xfrm>
            </p:spPr>
            <p:txBody>
              <a:bodyPr/>
              <a:lstStyle/>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庙。其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后用兵，则 遣从事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一 少 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告庙，请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矢</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，盛以锦囊，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负</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前</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驱</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及 凯 旋 </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纳</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baseline="30000" smtClean="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❹</a:t>
                </a:r>
                <a:endParaRPr lang="zh-CN" altLang="zh-CN" sz="105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02461"/>
              </a:xfrm>
              <a:blipFill>
                <a:blip r:embed="rId2"/>
                <a:stretch>
                  <a:fillRect l="-796" r="-849" b="-62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9064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祖庙里。此后出兵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就派遣从事用羊、猪各一头祭告祖庙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恭敬地取出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他父亲</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留下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用锦囊装着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背着它走在队伍前面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等到凯旋时</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就把箭收藏</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在祖庙里</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089373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世人说。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用于主谓之间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取消句子独立性。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表顺承。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副词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表示祈使语气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相当</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应当</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一定</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第二人称代词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你的。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代赐三矢之事。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官名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这里泛指一般属官。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介词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少牢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羊、猪各一头。古代祭祀用牛、羊、猪各一头</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叫</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太牢</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用羊、猪各一头</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叫</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少牢</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敬辞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用以代替某些动词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表示恭敬、慎重。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bwMode="auto">
          <a:xfrm>
            <a:off x="334566" y="764704"/>
            <a:ext cx="11521280" cy="2880320"/>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段析.eps" descr="id:2147489526;FounderCES"/>
          <p:cNvPicPr/>
          <p:nvPr/>
        </p:nvPicPr>
        <p:blipFill>
          <a:blip r:embed="rId2"/>
          <a:stretch>
            <a:fillRect/>
          </a:stretch>
        </p:blipFill>
        <p:spPr>
          <a:xfrm>
            <a:off x="371340" y="3867646"/>
            <a:ext cx="908050" cy="425450"/>
          </a:xfrm>
          <a:prstGeom prst="rect">
            <a:avLst/>
          </a:prstGeom>
        </p:spPr>
      </p:pic>
      <p:sp>
        <p:nvSpPr>
          <p:cNvPr id="7" name="矩形 6"/>
          <p:cNvSpPr/>
          <p:nvPr/>
        </p:nvSpPr>
        <p:spPr>
          <a:xfrm>
            <a:off x="1342678" y="3790781"/>
            <a:ext cx="7006059" cy="646331"/>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承上叙事，详述庄宗接受并执行晋王遗命的事例。</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599777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882200"/>
            <a:ext cx="11485848" cy="3482904"/>
          </a:xfrm>
          <a:prstGeom prst="rect">
            <a:avLst/>
          </a:prstGeom>
        </p:spPr>
      </p:pic>
      <p:sp>
        <p:nvSpPr>
          <p:cNvPr id="3" name="内容占位符 2"/>
          <p:cNvSpPr>
            <a:spLocks noGrp="1"/>
          </p:cNvSpPr>
          <p:nvPr>
            <p:ph idx="1"/>
          </p:nvPr>
        </p:nvSpPr>
        <p:spPr>
          <a:xfrm>
            <a:off x="360854" y="908720"/>
            <a:ext cx="11485848" cy="3346237"/>
          </a:xfrm>
        </p:spPr>
        <p:txBody>
          <a:bodyPr/>
          <a:lstStyle/>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写晋王赐矢，充分表现其对儿子替自己克敌复仇的殷切期望，为庄宗的忧劳兴国张本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王三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矢</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故事属于传说，但在当时社会有相当大的影响力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字强调了此事的传说性质，足见作者语言的严谨。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E82000"/>
                </a:solidFill>
                <a:latin typeface="MS Mincho"/>
                <a:ea typeface="宋体" panose="02010600030101010101" pitchFamily="2" charset="-122"/>
                <a:cs typeface="Times New Roman" panose="02020603050405020304" pitchFamily="18" charset="0"/>
              </a:rPr>
              <a:t>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遣</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告</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动词，描绘了庄宗出师征战以三矢励志，成功后还矢于先王的过程，塑造了庄宗一心执行父命的形象，也体现了其鼎盛时期的征战情况，体现了庄宗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忧劳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304789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98731"/>
              </a:xfrm>
            </p:spPr>
            <p:txBody>
              <a:bodyPr/>
              <a:lstStyle/>
              <a:p>
                <a:pPr indent="630238"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方</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系</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baseline="30000">
                                <a:uFill>
                                  <a:solidFill>
                                    <a:srgbClr val="000000"/>
                                  </a:solidFill>
                                </a:uFill>
                                <a:latin typeface="Cambria Math" panose="02040503050406030204" pitchFamily="18" charset="0"/>
                                <a:ea typeface="Cambria Math" panose="020405030504060302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15000">
                                <a:solidFill>
                                  <a:srgbClr val="000000"/>
                                </a:solidFill>
                                <a:uFill>
                                  <a:solidFill>
                                    <a:srgbClr val="000000"/>
                                  </a:solidFill>
                                </a:uFill>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燕</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父</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组</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④</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函</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梁</a:t>
                </a:r>
                <a:r>
                  <a:rPr lang="zh-CN" altLang="zh-CN" b="1" u="sng" dirty="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臣</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首</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入于太庙</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还</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矢</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先</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而告</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功</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意气之盛</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⑥</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可谓壮哉！</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及仇雠</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⑦</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已灭</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天下</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已</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定</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夫</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夜</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呼</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乱者四应</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⑨</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仓皇</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东</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⑩</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出</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未及</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见贼而</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士卒离散</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君臣</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顾</a:t>
                </a:r>
                <a:r>
                  <a:rPr lang="en-US" altLang="zh-CN" b="1" u="sng" baseline="75000" dirty="0">
                    <a:solidFill>
                      <a:srgbClr val="000000"/>
                    </a:solidFill>
                    <a:uFill>
                      <a:solidFill>
                        <a:srgbClr val="000000"/>
                      </a:solidFill>
                    </a:uFill>
                    <a:latin typeface="MS Mincho"/>
                    <a:cs typeface="Times New Roman" panose="02020603050405020304" pitchFamily="18" charset="0"/>
                  </a:rPr>
                  <a:t>⑪</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知</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归</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98731"/>
              </a:xfrm>
              <a:blipFill>
                <a:blip r:embed="rId2"/>
                <a:stretch>
                  <a:fillRect l="-796" t="-352"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9998" y="1231007"/>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当庄宗用绳索捆绑着刘仁恭、刘守光父子</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用木匣子装着后梁</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皇帝、大臣的头</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进入太庙</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把箭还给先王</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并把成功的消息祭告先</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他意气骄盛</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可以说是雄壮极了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等到仇人已经被消灭</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天下已经</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平定</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一个人在夜里呼喊</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作乱的人四方响应</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庄宗</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匆忙向东出逃</a:t>
            </a:r>
            <a:r>
              <a:rPr lang="zh-CN" altLang="zh-CN" b="1" dirty="0" smtClean="0">
                <a:solidFill>
                  <a:srgbClr val="000000"/>
                </a:solidFill>
                <a:ea typeface="宋体" panose="02010600030101010101" pitchFamily="2" charset="-122"/>
                <a:cs typeface="Times New Roman" panose="02020603050405020304" pitchFamily="18" charset="0"/>
              </a:rPr>
              <a:t>，</a:t>
            </a:r>
            <a:endParaRPr lang="en-US" altLang="zh-CN" b="1" dirty="0" smtClean="0">
              <a:solidFill>
                <a:srgbClr val="000000"/>
              </a:solidFill>
              <a:ea typeface="宋体" panose="02010600030101010101" pitchFamily="2"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还没有看到叛军</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士卒就离散了</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君臣相对而视</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不知道回到哪里去</a:t>
            </a:r>
            <a:r>
              <a:rPr lang="zh-CN" altLang="zh-CN" b="1" dirty="0" smtClean="0">
                <a:solidFill>
                  <a:srgbClr val="000000"/>
                </a:solidFill>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4562001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bwMode="auto">
          <a:xfrm>
            <a:off x="360854" y="1251508"/>
            <a:ext cx="11485848"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以至于割断头发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对天发誓</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愿以死报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大家的泪水沾湿了衣襟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么衰颓啊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难道是得到天下难而失去天下容易吗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或者说探究他成功</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与失败的事迹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都出自人的原因吗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《尚书》说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骄傲自满招来损害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sz="28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谦虚谨慎得到好处。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忧虑辛劳可以使国家兴盛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安乐可以使自身灭</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这是自然的道理。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339539"/>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至于誓天断发，泣下沾襟， 何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衰也！</a:t>
                </a:r>
                <a:r>
                  <a:rPr lang="en-US" altLang="zh-CN" b="1" u="sng" baseline="30000" dirty="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难而失之易欤？抑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本</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之迹，而皆自于 人欤？</a:t>
                </a:r>
                <a:r>
                  <a:rPr lang="en-US" altLang="zh-CN" b="1" u="sng" baseline="30000" dirty="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❻</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《书</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0" u="sng" smtClean="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⑰</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满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招 损</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得益</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忧</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劳 可以兴 国，逸豫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⑱</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可以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亡</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身</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，自然之理也</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baseline="30000" dirty="0" smtClean="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❼</a:t>
                </a:r>
                <a:endParaRPr lang="zh-CN" altLang="zh-CN" sz="105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39539"/>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6443789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代庄宗。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用绳索。以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介词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丝带、丝绳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这里泛指绳索。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匣子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这里用作动词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用匣子装。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骄盛。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仇雠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chóu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仇人。雠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仇</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一个人。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向东。</a:t>
            </a:r>
            <a:r>
              <a:rPr lang="en-US" altLang="zh-CN" b="1" dirty="0">
                <a:solidFill>
                  <a:srgbClr val="000000"/>
                </a:solidFill>
                <a:latin typeface="MS Mincho"/>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a:t>
            </a:r>
            <a:r>
              <a:rPr lang="en-US" altLang="zh-CN" b="1" dirty="0">
                <a:solidFill>
                  <a:srgbClr val="000000"/>
                </a:solidFill>
                <a:latin typeface="MS Mincho"/>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何其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多么。</a:t>
            </a:r>
            <a:r>
              <a:rPr lang="en-US" altLang="zh-CN" b="1" dirty="0">
                <a:solidFill>
                  <a:srgbClr val="000000"/>
                </a:solidFill>
                <a:latin typeface="MS Mincho"/>
                <a:ea typeface="宋体" panose="02010600030101010101" pitchFamily="2" charset="-122"/>
                <a:cs typeface="Times New Roman" panose="02020603050405020304" pitchFamily="18" charset="0"/>
              </a:rPr>
              <a:t>⑬</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副词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难道。</a:t>
            </a:r>
            <a:r>
              <a:rPr lang="en-US" altLang="zh-CN" b="1" dirty="0">
                <a:solidFill>
                  <a:srgbClr val="000000"/>
                </a:solidFill>
                <a:latin typeface="MS Mincho"/>
                <a:ea typeface="宋体" panose="02010600030101010101" pitchFamily="2" charset="-122"/>
                <a:cs typeface="Times New Roman" panose="02020603050405020304" pitchFamily="18" charset="0"/>
              </a:rPr>
              <a:t>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代天下。</a:t>
            </a:r>
            <a:r>
              <a:rPr lang="en-US" altLang="zh-CN" b="1" dirty="0">
                <a:solidFill>
                  <a:srgbClr val="000000"/>
                </a:solidFill>
                <a:latin typeface="MS Mincho"/>
                <a:ea typeface="宋体" panose="02010600030101010101" pitchFamily="2" charset="-122"/>
                <a:cs typeface="Times New Roman" panose="02020603050405020304" pitchFamily="18" charset="0"/>
              </a:rPr>
              <a:t>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还是。</a:t>
            </a:r>
            <a:r>
              <a:rPr lang="en-US" altLang="zh-CN" b="1" dirty="0">
                <a:solidFill>
                  <a:srgbClr val="000000"/>
                </a:solidFill>
                <a:latin typeface="MS Mincho"/>
                <a:ea typeface="宋体" panose="02010600030101010101" pitchFamily="2" charset="-122"/>
                <a:cs typeface="Times New Roman" panose="02020603050405020304" pitchFamily="18" charset="0"/>
              </a:rPr>
              <a:t>⑯</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考察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探究。</a:t>
            </a:r>
            <a:r>
              <a:rPr lang="en-US" altLang="zh-CN" b="1" dirty="0">
                <a:solidFill>
                  <a:srgbClr val="000000"/>
                </a:solidFill>
                <a:latin typeface="MS Mincho"/>
                <a:ea typeface="宋体" panose="02010600030101010101" pitchFamily="2" charset="-122"/>
                <a:cs typeface="Times New Roman" panose="02020603050405020304" pitchFamily="18" charset="0"/>
              </a:rPr>
              <a:t>⑰</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《尚书》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儒家经典之一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是上古典章文献的汇编。</a:t>
            </a:r>
            <a:r>
              <a:rPr lang="en-US" altLang="zh-CN" b="1" dirty="0">
                <a:solidFill>
                  <a:srgbClr val="000000"/>
                </a:solidFill>
                <a:latin typeface="MS Mincho"/>
                <a:ea typeface="宋体" panose="02010600030101010101" pitchFamily="2" charset="-122"/>
                <a:cs typeface="Times New Roman" panose="02020603050405020304" pitchFamily="18" charset="0"/>
              </a:rPr>
              <a:t>⑱</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逸豫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bwMode="auto">
          <a:xfrm>
            <a:off x="363444" y="764704"/>
            <a:ext cx="11449272" cy="3384376"/>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段析.eps" descr="id:2147489526;FounderCES"/>
          <p:cNvPicPr/>
          <p:nvPr/>
        </p:nvPicPr>
        <p:blipFill>
          <a:blip r:embed="rId2"/>
          <a:stretch>
            <a:fillRect/>
          </a:stretch>
        </p:blipFill>
        <p:spPr>
          <a:xfrm>
            <a:off x="347685" y="4299694"/>
            <a:ext cx="908050" cy="425450"/>
          </a:xfrm>
          <a:prstGeom prst="rect">
            <a:avLst/>
          </a:prstGeom>
        </p:spPr>
      </p:pic>
      <p:sp>
        <p:nvSpPr>
          <p:cNvPr id="7" name="矩形 6"/>
          <p:cNvSpPr/>
          <p:nvPr/>
        </p:nvSpPr>
        <p:spPr>
          <a:xfrm>
            <a:off x="360855" y="4221088"/>
            <a:ext cx="11451862" cy="1130246"/>
          </a:xfrm>
          <a:prstGeom prst="rect">
            <a:avLst/>
          </a:prstGeom>
        </p:spPr>
        <p:txBody>
          <a:bodyPr wrap="square">
            <a:spAutoFit/>
          </a:bodyPr>
          <a:lstStyle/>
          <a:p>
            <a:pPr indent="896938" algn="just">
              <a:lnSpc>
                <a:spcPct val="150000"/>
              </a:lnSpc>
              <a:spcAft>
                <a:spcPts val="0"/>
              </a:spcAft>
            </a:pPr>
            <a:r>
              <a:rPr lang="zh-CN" altLang="zh-CN" sz="2400" dirty="0">
                <a:solidFill>
                  <a:srgbClr val="000000"/>
                </a:solidFill>
                <a:cs typeface="Times New Roman" panose="02020603050405020304" pitchFamily="18" charset="0"/>
              </a:rPr>
              <a:t>概括庄</a:t>
            </a:r>
            <a:r>
              <a:rPr lang="zh-CN" altLang="zh-CN" sz="2400" dirty="0" smtClean="0">
                <a:solidFill>
                  <a:srgbClr val="000000"/>
                </a:solidFill>
                <a:cs typeface="Times New Roman" panose="02020603050405020304" pitchFamily="18" charset="0"/>
              </a:rPr>
              <a:t>宗</a:t>
            </a:r>
            <a:r>
              <a:rPr lang="en-US" altLang="zh-CN" sz="2400" dirty="0" smtClean="0">
                <a:solidFill>
                  <a:srgbClr val="000000"/>
                </a:solidFill>
                <a:latin typeface="宋体" panose="02010600030101010101" pitchFamily="2" charset="-122"/>
                <a:cs typeface="Times New Roman" panose="02020603050405020304" pitchFamily="18" charset="0"/>
              </a:rPr>
              <a:t>“</a:t>
            </a:r>
            <a:r>
              <a:rPr lang="zh-CN" altLang="zh-CN" sz="2400" dirty="0" smtClean="0">
                <a:solidFill>
                  <a:srgbClr val="000000"/>
                </a:solidFill>
                <a:cs typeface="Times New Roman" panose="02020603050405020304" pitchFamily="18" charset="0"/>
              </a:rPr>
              <a:t>成</a:t>
            </a:r>
            <a:r>
              <a:rPr lang="zh-CN" altLang="zh-CN" sz="2400" dirty="0">
                <a:solidFill>
                  <a:srgbClr val="000000"/>
                </a:solidFill>
                <a:cs typeface="Times New Roman" panose="02020603050405020304" pitchFamily="18" charset="0"/>
              </a:rPr>
              <a:t>败之</a:t>
            </a:r>
            <a:r>
              <a:rPr lang="zh-CN" altLang="zh-CN" sz="2400" dirty="0" smtClean="0">
                <a:solidFill>
                  <a:srgbClr val="000000"/>
                </a:solidFill>
                <a:cs typeface="Times New Roman" panose="02020603050405020304" pitchFamily="18" charset="0"/>
              </a:rPr>
              <a:t>迹</a:t>
            </a:r>
            <a:r>
              <a:rPr lang="en-US" altLang="zh-CN" sz="2400" dirty="0" smtClean="0">
                <a:solidFill>
                  <a:srgbClr val="000000"/>
                </a:solidFill>
                <a:latin typeface="宋体" panose="02010600030101010101" pitchFamily="2" charset="-122"/>
                <a:cs typeface="Times New Roman" panose="02020603050405020304" pitchFamily="18" charset="0"/>
              </a:rPr>
              <a:t>”</a:t>
            </a:r>
            <a:r>
              <a:rPr lang="zh-CN" altLang="zh-CN" sz="2400" dirty="0" smtClean="0">
                <a:solidFill>
                  <a:srgbClr val="000000"/>
                </a:solidFill>
                <a:cs typeface="Times New Roman" panose="02020603050405020304" pitchFamily="18" charset="0"/>
              </a:rPr>
              <a:t>，</a:t>
            </a:r>
            <a:r>
              <a:rPr lang="zh-CN" altLang="zh-CN" sz="2400" dirty="0">
                <a:solidFill>
                  <a:srgbClr val="000000"/>
                </a:solidFill>
                <a:cs typeface="Times New Roman" panose="02020603050405020304" pitchFamily="18" charset="0"/>
              </a:rPr>
              <a:t>说</a:t>
            </a:r>
            <a:r>
              <a:rPr lang="zh-CN" altLang="zh-CN" sz="2400" dirty="0" smtClean="0">
                <a:solidFill>
                  <a:srgbClr val="000000"/>
                </a:solidFill>
                <a:cs typeface="Times New Roman" panose="02020603050405020304" pitchFamily="18" charset="0"/>
              </a:rPr>
              <a:t>明</a:t>
            </a:r>
            <a:r>
              <a:rPr lang="en-US" altLang="zh-CN" sz="2400" dirty="0" smtClean="0">
                <a:solidFill>
                  <a:srgbClr val="000000"/>
                </a:solidFill>
                <a:latin typeface="宋体" panose="02010600030101010101" pitchFamily="2" charset="-122"/>
                <a:cs typeface="Times New Roman" panose="02020603050405020304" pitchFamily="18" charset="0"/>
              </a:rPr>
              <a:t>“</a:t>
            </a:r>
            <a:r>
              <a:rPr lang="zh-CN" altLang="zh-CN" sz="2400" dirty="0" smtClean="0">
                <a:solidFill>
                  <a:srgbClr val="000000"/>
                </a:solidFill>
                <a:cs typeface="Times New Roman" panose="02020603050405020304" pitchFamily="18" charset="0"/>
              </a:rPr>
              <a:t>盛</a:t>
            </a:r>
            <a:r>
              <a:rPr lang="en-US" altLang="zh-CN" sz="2400" dirty="0" smtClean="0">
                <a:solidFill>
                  <a:srgbClr val="000000"/>
                </a:solidFill>
                <a:latin typeface="宋体" panose="02010600030101010101" pitchFamily="2" charset="-122"/>
                <a:cs typeface="Times New Roman" panose="02020603050405020304" pitchFamily="18" charset="0"/>
              </a:rPr>
              <a:t>”“</a:t>
            </a:r>
            <a:r>
              <a:rPr lang="zh-CN" altLang="zh-CN" sz="2400" dirty="0" smtClean="0">
                <a:solidFill>
                  <a:srgbClr val="000000"/>
                </a:solidFill>
                <a:cs typeface="Times New Roman" panose="02020603050405020304" pitchFamily="18" charset="0"/>
              </a:rPr>
              <a:t>衰</a:t>
            </a:r>
            <a:r>
              <a:rPr lang="en-US" altLang="zh-CN" sz="2400" dirty="0" smtClean="0">
                <a:solidFill>
                  <a:srgbClr val="000000"/>
                </a:solidFill>
                <a:latin typeface="宋体" panose="02010600030101010101" pitchFamily="2" charset="-122"/>
                <a:cs typeface="Times New Roman" panose="02020603050405020304" pitchFamily="18" charset="0"/>
              </a:rPr>
              <a:t>”</a:t>
            </a:r>
            <a:r>
              <a:rPr lang="zh-CN" altLang="zh-CN" sz="2400" dirty="0" smtClean="0">
                <a:solidFill>
                  <a:srgbClr val="000000"/>
                </a:solidFill>
                <a:cs typeface="Times New Roman" panose="02020603050405020304" pitchFamily="18" charset="0"/>
              </a:rPr>
              <a:t>异</a:t>
            </a:r>
            <a:r>
              <a:rPr lang="zh-CN" altLang="zh-CN" sz="2400" dirty="0">
                <a:solidFill>
                  <a:srgbClr val="000000"/>
                </a:solidFill>
                <a:cs typeface="Times New Roman" panose="02020603050405020304" pitchFamily="18" charset="0"/>
              </a:rPr>
              <a:t>时，本源在</a:t>
            </a:r>
            <a:r>
              <a:rPr lang="zh-CN" altLang="zh-CN" sz="2400" dirty="0" smtClean="0">
                <a:solidFill>
                  <a:srgbClr val="000000"/>
                </a:solidFill>
                <a:cs typeface="Times New Roman" panose="02020603050405020304" pitchFamily="18" charset="0"/>
              </a:rPr>
              <a:t>于</a:t>
            </a:r>
            <a:r>
              <a:rPr lang="en-US" altLang="zh-CN" sz="2400" dirty="0" smtClean="0">
                <a:solidFill>
                  <a:srgbClr val="000000"/>
                </a:solidFill>
                <a:latin typeface="宋体" panose="02010600030101010101" pitchFamily="2" charset="-122"/>
                <a:cs typeface="Times New Roman" panose="02020603050405020304" pitchFamily="18" charset="0"/>
              </a:rPr>
              <a:t>“</a:t>
            </a:r>
            <a:r>
              <a:rPr lang="zh-CN" altLang="zh-CN" sz="2400" dirty="0" smtClean="0">
                <a:solidFill>
                  <a:srgbClr val="000000"/>
                </a:solidFill>
                <a:cs typeface="Times New Roman" panose="02020603050405020304" pitchFamily="18" charset="0"/>
              </a:rPr>
              <a:t>人事</a:t>
            </a:r>
            <a:r>
              <a:rPr lang="en-US" altLang="zh-CN" sz="2400" dirty="0" smtClean="0">
                <a:solidFill>
                  <a:srgbClr val="000000"/>
                </a:solidFill>
                <a:latin typeface="宋体" panose="02010600030101010101" pitchFamily="2" charset="-122"/>
                <a:cs typeface="Times New Roman" panose="02020603050405020304" pitchFamily="18" charset="0"/>
              </a:rPr>
              <a:t>”</a:t>
            </a:r>
            <a:r>
              <a:rPr lang="zh-CN" altLang="zh-CN" sz="2400" dirty="0" smtClean="0">
                <a:solidFill>
                  <a:srgbClr val="000000"/>
                </a:solidFill>
                <a:cs typeface="Times New Roman" panose="02020603050405020304" pitchFamily="18" charset="0"/>
              </a:rPr>
              <a:t>，</a:t>
            </a:r>
            <a:r>
              <a:rPr lang="zh-CN" altLang="zh-CN" sz="2400" dirty="0">
                <a:solidFill>
                  <a:srgbClr val="000000"/>
                </a:solidFill>
                <a:cs typeface="Times New Roman" panose="02020603050405020304" pitchFamily="18" charset="0"/>
              </a:rPr>
              <a:t>照应论点。</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732000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882201"/>
            <a:ext cx="11485848" cy="4058968"/>
          </a:xfrm>
          <a:prstGeom prst="rect">
            <a:avLst/>
          </a:prstGeom>
        </p:spPr>
      </p:pic>
      <p:sp>
        <p:nvSpPr>
          <p:cNvPr id="3" name="内容占位符 2"/>
          <p:cNvSpPr>
            <a:spLocks noGrp="1"/>
          </p:cNvSpPr>
          <p:nvPr>
            <p:ph idx="1"/>
          </p:nvPr>
        </p:nvSpPr>
        <p:spPr>
          <a:xfrm>
            <a:off x="360854" y="908720"/>
            <a:ext cx="11485848" cy="3900235"/>
          </a:xfrm>
        </p:spPr>
        <p:txBody>
          <a:bodyPr/>
          <a:lstStyle/>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作者先赞叹庄宗的成功，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应文章开头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继而慨叹他的失败，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应文章开头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这一大起大落的转折，使庄宗的极盛和极衰形成了极强烈的对比，为下文议论张本。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连用两个问句，前一句以反问的形式否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之难而失之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说法，后一句强调成败得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非人事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句遥相呼应，再次申明论点。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引用《尚书》中的话推论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劳可以兴国，逸豫可以亡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身</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观点，一扬一抑，点明庄宗得天下和失天下的根本原因，与文章中心论点相照应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425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30874"/>
              </a:xfrm>
            </p:spPr>
            <p:txBody>
              <a:bodyPr/>
              <a:lstStyle/>
              <a:p>
                <a:pPr indent="630238"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故</a:t>
                </a:r>
                <a:r>
                  <a:rPr lang="en-US" altLang="zh-CN" b="1" u="sng" baseline="30000" dirty="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❽</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方 其 盛 也，举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天下之豪杰，莫能与之争；及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其衰</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，数十伶 人 困 之，而</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身</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死</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灭， 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天下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笑。夫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祸患</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常</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积</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忽</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微</a:t>
                </a:r>
                <a:r>
                  <a:rPr lang="en-US" altLang="zh-CN" b="1" u="sng" baseline="65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智勇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多</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困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溺</a:t>
                </a:r>
                <a:r>
                  <a:rPr lang="en-US" altLang="zh-CN" b="1" u="sng" baseline="75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岂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独</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伶人也</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哉？</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baseline="30000" dirty="0" smtClean="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❾</a:t>
                </a:r>
                <a:endParaRPr lang="zh-CN" altLang="zh-CN" sz="105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30874"/>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当庄宗强盛的时候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全天下的豪杰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都不能跟他抗争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到他衰败的时候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几十个伶人围困了他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就自己丧命</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全族灭亡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被天</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26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下人耻笑。人生的祸患常常是从极小的事积累起来的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人的才智勇气</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sz="26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往往被他所溺爱的人或物困扰</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难道只是</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溺爱</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伶人才如此吗</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133423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整个。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介词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表被动。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句首发语词。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忽微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极小的事。忽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一寸的十万分之一。微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一寸的百万分之一。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表并列。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介词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表被动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沉湎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无节制。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副词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34566" y="764704"/>
            <a:ext cx="11521280" cy="1656184"/>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段析.eps" descr="id:2147489526;FounderCES"/>
          <p:cNvPicPr/>
          <p:nvPr/>
        </p:nvPicPr>
        <p:blipFill>
          <a:blip r:embed="rId2"/>
          <a:stretch>
            <a:fillRect/>
          </a:stretch>
        </p:blipFill>
        <p:spPr>
          <a:xfrm>
            <a:off x="347685" y="2643510"/>
            <a:ext cx="908050" cy="425450"/>
          </a:xfrm>
          <a:prstGeom prst="rect">
            <a:avLst/>
          </a:prstGeom>
        </p:spPr>
      </p:pic>
      <p:sp>
        <p:nvSpPr>
          <p:cNvPr id="6" name="矩形 5"/>
          <p:cNvSpPr/>
          <p:nvPr/>
        </p:nvSpPr>
        <p:spPr>
          <a:xfrm>
            <a:off x="1342678" y="2533069"/>
            <a:ext cx="3278462"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引出教训，总结全文。</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18266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764704"/>
            <a:ext cx="11485848" cy="2773655"/>
          </a:xfrm>
          <a:prstGeom prst="rect">
            <a:avLst/>
          </a:prstGeom>
        </p:spPr>
      </p:pic>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E82000"/>
                </a:solidFill>
                <a:latin typeface="MS Mincho"/>
                <a:ea typeface="宋体" panose="02010600030101010101" pitchFamily="2" charset="-122"/>
                <a:cs typeface="Times New Roman" panose="02020603050405020304" pitchFamily="18" charset="0"/>
              </a:rPr>
              <a:t>❽</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接上文，总结庄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宗</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82000"/>
                </a:solidFill>
                <a:latin typeface="MS Mincho"/>
                <a:ea typeface="宋体" panose="02010600030101010101" pitchFamily="2" charset="-122"/>
                <a:cs typeface="Times New Roman" panose="02020603050405020304" pitchFamily="18" charset="0"/>
              </a:rPr>
              <a:t>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天下之豪杰，莫能与之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死国灭，为天下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种截然相反的结果，引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祸患常积于忽微，而智勇多困于所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经验教训，再次说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衰由于人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独伶人也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蓄地批评当时的朝政，讽谏北宋统治者不要忘记历史教训，使文章阐述的事理更具有普遍性和现实意义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64051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p:spPr>
        <p:txBody>
          <a:bodyPr/>
          <a:lstStyle/>
          <a:p>
            <a:pPr lvl="0"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8820" hangingPunct="0">
              <a:spcAft>
                <a:spcPts val="0"/>
              </a:spcAft>
            </a:pP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序</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作</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为一种文体，相当于今天某些文</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章</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前言</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或</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者编</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者</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按语</a:t>
            </a:r>
            <a:r>
              <a:rPr lang="en-US" altLang="zh-CN" b="1" u="wavy"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它的内容或是提纲挈领地评价该书内容，或是叙述著书作文的缘由，以便读者理解下面书或文的内容。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按照《新五代史》的编写体例，多数传文的开头都有一段序论，《新五代史》发论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呜呼</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头，足见五代历史之可悲可叹。这一篇也不例外。由于写得比较出色，后代让它独立成篇，加上一个标题，叫《五代史伶官传序》，或简称《伶官传序》。</a:t>
            </a:r>
            <a:endParaRPr lang="zh-CN" altLang="en-US" dirty="0"/>
          </a:p>
        </p:txBody>
      </p:sp>
    </p:spTree>
    <p:extLst>
      <p:ext uri="{BB962C8B-B14F-4D97-AF65-F5344CB8AC3E}">
        <p14:creationId xmlns:p14="http://schemas.microsoft.com/office/powerpoint/2010/main" val="87662247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81299"/>
            <a:ext cx="11485848" cy="576248"/>
          </a:xfrm>
        </p:spPr>
        <p:txBody>
          <a:bodyPr/>
          <a:lstStyle/>
          <a:p>
            <a:pPr algn="ctr" hangingPunct="0">
              <a:spcAft>
                <a:spcPts val="0"/>
              </a:spcAft>
            </a:pP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文言文阅读之疏通文义</a:t>
            </a:r>
            <a:r>
              <a:rPr lang="zh-CN" altLang="zh-CN" b="1">
                <a:solidFill>
                  <a:srgbClr val="EA4F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巧解文言断句题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高考戳考点.EPS" descr="id:2147488241;FounderCES"/>
          <p:cNvPicPr/>
          <p:nvPr/>
        </p:nvPicPr>
        <p:blipFill>
          <a:blip r:embed="rId2"/>
          <a:stretch>
            <a:fillRect/>
          </a:stretch>
        </p:blipFill>
        <p:spPr>
          <a:xfrm>
            <a:off x="3574220" y="548680"/>
            <a:ext cx="5036720" cy="515869"/>
          </a:xfrm>
          <a:prstGeom prst="rect">
            <a:avLst/>
          </a:prstGeom>
        </p:spPr>
      </p:pic>
      <p:pic>
        <p:nvPicPr>
          <p:cNvPr id="5" name="分析.EPS" descr="id:2147488248;FounderCES"/>
          <p:cNvPicPr/>
          <p:nvPr/>
        </p:nvPicPr>
        <p:blipFill>
          <a:blip r:embed="rId3"/>
          <a:stretch>
            <a:fillRect/>
          </a:stretch>
        </p:blipFill>
        <p:spPr>
          <a:xfrm>
            <a:off x="360854" y="1637611"/>
            <a:ext cx="2006438" cy="369546"/>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723767923"/>
              </p:ext>
            </p:extLst>
          </p:nvPr>
        </p:nvGraphicFramePr>
        <p:xfrm>
          <a:off x="360854" y="2236796"/>
          <a:ext cx="11485848" cy="4279392"/>
        </p:xfrm>
        <a:graphic>
          <a:graphicData uri="http://schemas.openxmlformats.org/drawingml/2006/table">
            <a:tbl>
              <a:tblPr firstRow="1" firstCol="1" bandRow="1"/>
              <a:tblGrid>
                <a:gridCol w="1413872">
                  <a:extLst>
                    <a:ext uri="{9D8B030D-6E8A-4147-A177-3AD203B41FA5}">
                      <a16:colId xmlns:a16="http://schemas.microsoft.com/office/drawing/2014/main" val="873476612"/>
                    </a:ext>
                  </a:extLst>
                </a:gridCol>
                <a:gridCol w="10071976">
                  <a:extLst>
                    <a:ext uri="{9D8B030D-6E8A-4147-A177-3AD203B41FA5}">
                      <a16:colId xmlns:a16="http://schemas.microsoft.com/office/drawing/2014/main" val="1355802001"/>
                    </a:ext>
                  </a:extLst>
                </a:gridCol>
              </a:tblGrid>
              <a:tr h="382659">
                <a:tc>
                  <a:txBody>
                    <a:bodyPr/>
                    <a:lstStyle/>
                    <a:p>
                      <a:pPr algn="ctr" hangingPunct="0">
                        <a:lnSpc>
                          <a:spcPct val="13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30000"/>
                        </a:lnSpc>
                        <a:spcAft>
                          <a:spcPts val="0"/>
                        </a:spcAft>
                      </a:pPr>
                      <a:r>
                        <a:rPr lang="zh-CN" sz="2400" b="1" dirty="0">
                          <a:solidFill>
                            <a:srgbClr val="000000"/>
                          </a:solidFill>
                          <a:effectLst/>
                          <a:latin typeface="+mn-ea"/>
                          <a:ea typeface="+mn-ea"/>
                          <a:cs typeface="Times New Roman" panose="02020603050405020304" pitchFamily="18" charset="0"/>
                        </a:rPr>
                        <a:t>语言建构与</a:t>
                      </a:r>
                      <a:r>
                        <a:rPr lang="zh-CN" sz="2400" b="1" dirty="0" smtClean="0">
                          <a:solidFill>
                            <a:srgbClr val="000000"/>
                          </a:solidFill>
                          <a:effectLst/>
                          <a:latin typeface="+mn-ea"/>
                          <a:ea typeface="+mn-ea"/>
                          <a:cs typeface="Times New Roman" panose="02020603050405020304" pitchFamily="18" charset="0"/>
                        </a:rPr>
                        <a:t>运用</a:t>
                      </a:r>
                      <a:r>
                        <a:rPr lang="en-US" altLang="zh-CN" sz="2400" b="1" dirty="0" smtClean="0">
                          <a:solidFill>
                            <a:srgbClr val="000000"/>
                          </a:solidFill>
                          <a:effectLst/>
                          <a:latin typeface="+mn-ea"/>
                          <a:ea typeface="+mn-ea"/>
                          <a:cs typeface="Times New Roman" panose="02020603050405020304" pitchFamily="18" charset="0"/>
                        </a:rPr>
                        <a:t>    </a:t>
                      </a:r>
                      <a:r>
                        <a:rPr lang="zh-CN" sz="2400" b="1" dirty="0" smtClean="0">
                          <a:solidFill>
                            <a:srgbClr val="000000"/>
                          </a:solidFill>
                          <a:effectLst/>
                          <a:latin typeface="+mn-ea"/>
                          <a:ea typeface="+mn-ea"/>
                          <a:cs typeface="Times New Roman" panose="02020603050405020304" pitchFamily="18" charset="0"/>
                        </a:rPr>
                        <a:t>审美</a:t>
                      </a:r>
                      <a:r>
                        <a:rPr lang="zh-CN" sz="2400" b="1" dirty="0">
                          <a:solidFill>
                            <a:srgbClr val="000000"/>
                          </a:solidFill>
                          <a:effectLst/>
                          <a:latin typeface="+mn-ea"/>
                          <a:ea typeface="+mn-ea"/>
                          <a:cs typeface="Times New Roman" panose="02020603050405020304" pitchFamily="18" charset="0"/>
                        </a:rPr>
                        <a:t>鉴赏与</a:t>
                      </a:r>
                      <a:r>
                        <a:rPr lang="zh-CN" sz="2400" b="1" dirty="0" smtClean="0">
                          <a:solidFill>
                            <a:srgbClr val="000000"/>
                          </a:solidFill>
                          <a:effectLst/>
                          <a:latin typeface="+mn-ea"/>
                          <a:ea typeface="+mn-ea"/>
                          <a:cs typeface="Times New Roman" panose="02020603050405020304" pitchFamily="18" charset="0"/>
                        </a:rPr>
                        <a:t>创造</a:t>
                      </a:r>
                      <a:r>
                        <a:rPr lang="en-US" altLang="zh-CN" sz="2400" b="1" dirty="0" smtClean="0">
                          <a:solidFill>
                            <a:srgbClr val="000000"/>
                          </a:solidFill>
                          <a:effectLst/>
                          <a:latin typeface="+mn-ea"/>
                          <a:ea typeface="+mn-ea"/>
                          <a:cs typeface="Times New Roman" panose="02020603050405020304" pitchFamily="18" charset="0"/>
                        </a:rPr>
                        <a:t>   </a:t>
                      </a:r>
                      <a:r>
                        <a:rPr lang="zh-CN" sz="2400" b="1" dirty="0" smtClean="0">
                          <a:solidFill>
                            <a:srgbClr val="000000"/>
                          </a:solidFill>
                          <a:effectLst/>
                          <a:latin typeface="+mn-ea"/>
                          <a:ea typeface="+mn-ea"/>
                          <a:cs typeface="Times New Roman" panose="02020603050405020304" pitchFamily="18" charset="0"/>
                        </a:rPr>
                        <a:t>文化</a:t>
                      </a:r>
                      <a:r>
                        <a:rPr lang="zh-CN" sz="2400" b="1" dirty="0">
                          <a:solidFill>
                            <a:srgbClr val="000000"/>
                          </a:solidFill>
                          <a:effectLst/>
                          <a:latin typeface="+mn-ea"/>
                          <a:ea typeface="+mn-ea"/>
                          <a:cs typeface="Times New Roman" panose="02020603050405020304" pitchFamily="18" charset="0"/>
                        </a:rPr>
                        <a:t>传承与理解</a:t>
                      </a:r>
                      <a:endParaRPr lang="zh-CN" sz="105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113106755"/>
                  </a:ext>
                </a:extLst>
              </a:tr>
              <a:tr h="2526418">
                <a:tc>
                  <a:txBody>
                    <a:bodyPr/>
                    <a:lstStyle/>
                    <a:p>
                      <a:pPr algn="ctr" hangingPunct="0">
                        <a:lnSpc>
                          <a:spcPct val="13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高考解读</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marL="0" indent="630238" algn="just" hangingPunct="0">
                        <a:lnSpc>
                          <a:spcPct val="13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高考文言文阅读多通过文言文断句题考查学生对文言实词和文言虚词的理解能力、对句式的判断能力以及对语句意思的分析能力。断句能力是一个直观反映学生文言文阅读能力高低的准绳，断句的正确与否，直接影响着学生对文章意思的理解。在明辨句读的练习与应用中，学生要综合运用古代汉语字词句等基础知识和古代文化常识等，结合文本所给情境分析文意，明确句读，提高自己的文言文阅读水平。</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681436254"/>
                  </a:ext>
                </a:extLst>
              </a:tr>
              <a:tr h="903978">
                <a:tc>
                  <a:txBody>
                    <a:bodyPr/>
                    <a:lstStyle/>
                    <a:p>
                      <a:pPr algn="ctr" hangingPunct="0">
                        <a:lnSpc>
                          <a:spcPct val="130000"/>
                        </a:lnSpc>
                        <a:spcAft>
                          <a:spcPts val="0"/>
                        </a:spcAft>
                      </a:pPr>
                      <a:r>
                        <a:rPr lang="zh-CN" sz="2400" b="0" smtClean="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常见设</a:t>
                      </a:r>
                      <a:endParaRPr lang="en-US" altLang="zh-CN" sz="2400" b="0" smtClean="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ctr" hangingPunct="0">
                        <a:lnSpc>
                          <a:spcPct val="130000"/>
                        </a:lnSpc>
                        <a:spcAft>
                          <a:spcPts val="0"/>
                        </a:spcAft>
                      </a:pPr>
                      <a:r>
                        <a:rPr lang="zh-CN" sz="2400" b="0" smtClean="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问</a:t>
                      </a: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方式</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marL="0" indent="630238" algn="just" hangingPunct="0">
                        <a:lnSpc>
                          <a:spcPct val="13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材料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画波浪线的部分有三处需要断句，请用铅笔将答题卡上相应位置的答案标号涂黑。</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704223412"/>
                  </a:ext>
                </a:extLst>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S3.EPS" descr="id:2147488263;FounderCES"/>
          <p:cNvPicPr/>
          <p:nvPr/>
        </p:nvPicPr>
        <p:blipFill>
          <a:blip r:embed="rId2"/>
          <a:stretch>
            <a:fillRect/>
          </a:stretch>
        </p:blipFill>
        <p:spPr>
          <a:xfrm>
            <a:off x="360854" y="836712"/>
            <a:ext cx="2007131" cy="369546"/>
          </a:xfrm>
          <a:prstGeom prst="rect">
            <a:avLst/>
          </a:prstGeom>
        </p:spPr>
      </p:pic>
      <p:sp>
        <p:nvSpPr>
          <p:cNvPr id="4" name="内容占位符 3"/>
          <p:cNvSpPr>
            <a:spLocks noGrp="1"/>
          </p:cNvSpPr>
          <p:nvPr>
            <p:ph idx="1"/>
          </p:nvPr>
        </p:nvSpPr>
        <p:spPr>
          <a:xfrm>
            <a:off x="360854" y="1270501"/>
            <a:ext cx="11485848" cy="3900235"/>
          </a:xfrm>
        </p:spPr>
        <p:txBody>
          <a:bodyPr/>
          <a:lstStyle/>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读文段</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通文意。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拿到一段没有标点符号的古文，首先要通读材料，反复推敲；然后根据内容，将大的层次划分出来，把有把握的地方先断开来。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标名</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楷体" panose="02010609060101010101" pitchFamily="49" charset="-122"/>
                <a:cs typeface="Times New Roman" panose="02020603050405020304" pitchFamily="18" charset="0"/>
              </a:rPr>
              <a:t>代</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词</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定主宾。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在阅读中，要随时标出文段中的</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代词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如人名、地名、官名、族名、器物名、动物名、植物名、时间等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。代词和名词在句中常做主语或宾语，将它们标出，有助于梳理语句的结构，判断语气停顿的所在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29277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抓标志</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找位置。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、云、言、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谓</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词是</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对话的标志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。遇到对话，可以根据上下文判断对话双方的立场或观点等差异，以确定断句的位置。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引出议论的词</a:t>
            </a:r>
            <a:r>
              <a:rPr lang="zh-CN" altLang="zh-CN" b="1" u="dbl" dirty="0" smtClean="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、盖、至若、若夫、唯、斯、凡、窃、请、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敬</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常用于一句话的开头，它们的前面一般要断开。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句尾语气</a:t>
            </a:r>
            <a:r>
              <a:rPr lang="zh-CN" altLang="zh-CN" b="1" u="dbl" dirty="0" smtClean="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、矣、焉、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常用于陈述句末尾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乎</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常用于疑问句末尾</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哉</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夫</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常用于感叹句末尾，它们的后面一般要断开。</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表疑问语气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、胡、安、曷、奚、盍、焉、孰、孰与、何如、奈何、如之何、若之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何</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词或固定结构，需要贯通上下文意判断断句位置。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96898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复句中的关联</a:t>
            </a:r>
            <a:r>
              <a:rPr lang="zh-CN" altLang="zh-CN" b="1" u="dbl" dirty="0" smtClean="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、虽然、纵、纵使、向使、假使、苟、故、是故、则、然则、或、况、而况、</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，它们的前面一般要断开。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u="dbl" dirty="0" smtClean="0">
                <a:solidFill>
                  <a:srgbClr val="000000"/>
                </a:solidFill>
                <a:uFill>
                  <a:solidFill>
                    <a:srgbClr val="007E3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smtClean="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、于、为、则、</a:t>
            </a:r>
            <a:r>
              <a:rPr lang="zh-CN" altLang="zh-CN" b="1" u="dbl" dirty="0" smtClean="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u="dbl" dirty="0" smtClean="0">
                <a:solidFill>
                  <a:srgbClr val="000000"/>
                </a:solidFill>
                <a:uFill>
                  <a:solidFill>
                    <a:srgbClr val="007E3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词往往用于句中，它们的前后一般不断开。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在抓虚词标志断句时，也要注意灵活性，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乎吾前，其闻道也，固先乎吾，吾从而师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是介词，词性变了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在句中起舒缓语气作用，可点断，也可不点断。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900988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明语法</a:t>
            </a:r>
            <a:r>
              <a:rPr lang="zh-CN"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辨句式。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文言文中的</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特殊句式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，特别是文言文的固定结构，可以帮助断句。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如状语后置句、宾语前置句、判断句等可进行断句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或含有表示判断关系的词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、乃、即、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，是典型的判断句式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，是典型的反问句式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，是典型的被动句式。固定结构，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何</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也可进行断句。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255984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记住文言文习惯上较为</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固定的词组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，不要把它们拆散，可以减少断句失误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有所</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无所</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何所</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孰若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至于</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足以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得无</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何以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对文言句子进行</a:t>
            </a:r>
            <a:r>
              <a:rPr lang="zh-CN" altLang="zh-CN" b="1" u="dbl" dirty="0">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语法分析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，根据语法分析确定该如何断句。如谓语大多数是由动词充当，又是构成句子的核心，只要抓住谓语，根据其位置及其与前后词语的关系进行推断，就能提高断句的准确率。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1523164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S5.eps" descr="id:2147488270;FounderCES"/>
          <p:cNvPicPr/>
          <p:nvPr/>
        </p:nvPicPr>
        <p:blipFill>
          <a:blip r:embed="rId2"/>
          <a:stretch>
            <a:fillRect/>
          </a:stretch>
        </p:blipFill>
        <p:spPr>
          <a:xfrm>
            <a:off x="360853" y="3639420"/>
            <a:ext cx="2007131" cy="369511"/>
          </a:xfrm>
          <a:prstGeom prst="rect">
            <a:avLst/>
          </a:prstGeom>
        </p:spPr>
      </p:pic>
      <p:pic>
        <p:nvPicPr>
          <p:cNvPr id="5" name="手指.eps" descr="id:2147488277;FounderCES"/>
          <p:cNvPicPr/>
          <p:nvPr/>
        </p:nvPicPr>
        <p:blipFill>
          <a:blip r:embed="rId3"/>
          <a:stretch>
            <a:fillRect/>
          </a:stretch>
        </p:blipFill>
        <p:spPr>
          <a:xfrm>
            <a:off x="2494806" y="3698127"/>
            <a:ext cx="581025" cy="252095"/>
          </a:xfrm>
          <a:prstGeom prst="rect">
            <a:avLst/>
          </a:prstGeom>
        </p:spPr>
      </p:pic>
      <p:sp>
        <p:nvSpPr>
          <p:cNvPr id="6" name="矩形 5"/>
          <p:cNvSpPr/>
          <p:nvPr/>
        </p:nvSpPr>
        <p:spPr>
          <a:xfrm>
            <a:off x="2998862" y="3538359"/>
            <a:ext cx="7023076" cy="576248"/>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《过秦</a:t>
            </a:r>
            <a:r>
              <a:rPr lang="zh-CN" altLang="zh-CN" sz="2400">
                <a:solidFill>
                  <a:srgbClr val="000000"/>
                </a:solidFill>
                <a:ea typeface="楷体" panose="02010609060101010101" pitchFamily="49" charset="-122"/>
                <a:cs typeface="Times New Roman" panose="02020603050405020304" pitchFamily="18" charset="0"/>
              </a:rPr>
              <a:t>论</a:t>
            </a:r>
            <a:r>
              <a:rPr lang="zh-CN" altLang="zh-CN" sz="2400" smtClean="0">
                <a:solidFill>
                  <a:srgbClr val="000000"/>
                </a:solidFill>
                <a:ea typeface="楷体" panose="02010609060101010101" pitchFamily="49" charset="-122"/>
                <a:cs typeface="Times New Roman" panose="02020603050405020304" pitchFamily="18" charset="0"/>
              </a:rPr>
              <a:t>》</a:t>
            </a:r>
            <a:r>
              <a:rPr lang="en-US" altLang="zh-CN" sz="2400" smtClean="0">
                <a:solidFill>
                  <a:srgbClr val="000000"/>
                </a:solidFill>
                <a:latin typeface="宋体" panose="02010600030101010101" pitchFamily="2" charset="-122"/>
                <a:cs typeface="Times New Roman" panose="02020603050405020304" pitchFamily="18" charset="0"/>
              </a:rPr>
              <a:t>“</a:t>
            </a:r>
            <a:r>
              <a:rPr lang="zh-CN" altLang="zh-CN" sz="2400" smtClean="0">
                <a:solidFill>
                  <a:srgbClr val="000000"/>
                </a:solidFill>
                <a:ea typeface="楷体" panose="02010609060101010101" pitchFamily="49" charset="-122"/>
                <a:cs typeface="Times New Roman" panose="02020603050405020304" pitchFamily="18" charset="0"/>
              </a:rPr>
              <a:t>文</a:t>
            </a:r>
            <a:r>
              <a:rPr lang="zh-CN" altLang="zh-CN" sz="2400" dirty="0">
                <a:solidFill>
                  <a:srgbClr val="000000"/>
                </a:solidFill>
                <a:ea typeface="楷体" panose="02010609060101010101" pitchFamily="49" charset="-122"/>
                <a:cs typeface="Times New Roman" panose="02020603050405020304" pitchFamily="18" charset="0"/>
              </a:rPr>
              <a:t>言文阅读拓展</a:t>
            </a:r>
            <a:r>
              <a:rPr lang="zh-CN" altLang="zh-CN" sz="2400">
                <a:solidFill>
                  <a:srgbClr val="000000"/>
                </a:solidFill>
                <a:ea typeface="楷体" panose="02010609060101010101" pitchFamily="49" charset="-122"/>
                <a:cs typeface="Times New Roman" panose="02020603050405020304" pitchFamily="18" charset="0"/>
              </a:rPr>
              <a:t>提</a:t>
            </a:r>
            <a:r>
              <a:rPr lang="zh-CN" altLang="zh-CN" sz="2400" smtClean="0">
                <a:solidFill>
                  <a:srgbClr val="000000"/>
                </a:solidFill>
                <a:ea typeface="楷体" panose="02010609060101010101" pitchFamily="49" charset="-122"/>
                <a:cs typeface="Times New Roman" panose="02020603050405020304" pitchFamily="18" charset="0"/>
              </a:rPr>
              <a:t>优</a:t>
            </a:r>
            <a:r>
              <a:rPr lang="en-US" altLang="zh-CN" sz="2400" smtClean="0">
                <a:solidFill>
                  <a:srgbClr val="000000"/>
                </a:solidFill>
                <a:latin typeface="宋体" panose="02010600030101010101" pitchFamily="2" charset="-122"/>
                <a:cs typeface="Times New Roman" panose="02020603050405020304" pitchFamily="18" charset="0"/>
              </a:rPr>
              <a:t>”</a:t>
            </a:r>
            <a:r>
              <a:rPr lang="zh-CN" altLang="zh-CN" sz="2400" smtClean="0">
                <a:solidFill>
                  <a:srgbClr val="000000"/>
                </a:solidFill>
                <a:ea typeface="楷体" panose="02010609060101010101" pitchFamily="49" charset="-122"/>
                <a:cs typeface="Times New Roman" panose="02020603050405020304" pitchFamily="18" charset="0"/>
              </a:rPr>
              <a:t>第</a:t>
            </a:r>
            <a:r>
              <a:rPr lang="en-US" altLang="zh-CN" sz="2400" dirty="0">
                <a:solidFill>
                  <a:srgbClr val="000000"/>
                </a:solidFill>
                <a:cs typeface="Times New Roman" panose="02020603050405020304" pitchFamily="18" charset="0"/>
              </a:rPr>
              <a:t>6</a:t>
            </a:r>
            <a:r>
              <a:rPr lang="zh-CN" altLang="zh-CN" sz="2400" dirty="0">
                <a:solidFill>
                  <a:srgbClr val="000000"/>
                </a:solidFill>
                <a:ea typeface="楷体" panose="02010609060101010101" pitchFamily="49" charset="-122"/>
                <a:cs typeface="Times New Roman" panose="02020603050405020304" pitchFamily="18" charset="0"/>
              </a:rPr>
              <a:t>题</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P64</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明修辞</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巧判断。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古人写文章讲究修辞技巧。有的讲究句式的整齐、音律的和谐，有的讲究对偶、对比、排比、反复、顶真等修辞手法的运用。关注这些修辞现象，有助于断句。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懂文史</a:t>
            </a:r>
            <a:r>
              <a:rPr lang="zh-CN"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定句读。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了解一些重要的</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古代文史常识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，如名号、称谓、官职、科举、礼仪、地理等，也会对断句有帮助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401952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素养养成记.EPS" descr="id:2147488284;FounderCES"/>
          <p:cNvPicPr/>
          <p:nvPr/>
        </p:nvPicPr>
        <p:blipFill>
          <a:blip r:embed="rId2"/>
          <a:stretch>
            <a:fillRect/>
          </a:stretch>
        </p:blipFill>
        <p:spPr>
          <a:xfrm>
            <a:off x="3775939" y="753112"/>
            <a:ext cx="4655115" cy="483820"/>
          </a:xfrm>
          <a:prstGeom prst="rect">
            <a:avLst/>
          </a:prstGeom>
        </p:spPr>
      </p:pic>
      <p:pic>
        <p:nvPicPr>
          <p:cNvPr id="4" name="21XBS8.EPS" descr="id:2147488291;FounderCES"/>
          <p:cNvPicPr/>
          <p:nvPr/>
        </p:nvPicPr>
        <p:blipFill>
          <a:blip r:embed="rId3"/>
          <a:stretch>
            <a:fillRect/>
          </a:stretch>
        </p:blipFill>
        <p:spPr>
          <a:xfrm>
            <a:off x="342748" y="1358076"/>
            <a:ext cx="2015490" cy="371360"/>
          </a:xfrm>
          <a:prstGeom prst="rect">
            <a:avLst/>
          </a:prstGeom>
        </p:spPr>
      </p:pic>
      <p:sp>
        <p:nvSpPr>
          <p:cNvPr id="5" name="内容占位符 4"/>
          <p:cNvSpPr>
            <a:spLocks noGrp="1"/>
          </p:cNvSpPr>
          <p:nvPr>
            <p:ph idx="1"/>
          </p:nvPr>
        </p:nvSpPr>
        <p:spPr>
          <a:xfrm>
            <a:off x="360854" y="1774557"/>
            <a:ext cx="11485848" cy="4454233"/>
          </a:xfrm>
        </p:spPr>
        <p:txBody>
          <a:bodyPr/>
          <a:lstStyle/>
          <a:p>
            <a:pPr hangingPunct="0">
              <a:spcAft>
                <a:spcPts val="0"/>
              </a:spcAft>
            </a:pPr>
            <a:r>
              <a:rPr lang="en-US" altLang="zh-CN" b="1">
                <a:solidFill>
                  <a:srgbClr val="EA4F5B"/>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EA4F5B"/>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贾谊经典语录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贪夫殉财兮，烈士殉名。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生之有时，而用之亡度，则物力必屈。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闻之于政也，民无不为本也。国以为本，君以为本，吏以为本。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自古至于今，与民为仇者，有迟有速，而民必胜之。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以攻则取，以守则固，以战则胜。怀敌附远，何招而不至？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仁义恩厚，人主之芒刃也；权势法制，人主之斤斧也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1250016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祸兮福所倚，福兮祸所伏；忧喜聚门兮，吉凶同域。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习与正人居之不能毋正，犹生长于齐不能不齐言也。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智者慎言慎行，以为身福；愚者易言易行，以为身灾。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553523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欧阳修经典语录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君子之修身也，内正其心，外正其容。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任人之道，要在不疑。宁可艰于择人，不可轻任而不信。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古之学者必严其师，师严然后道尊。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立身以立学为先，立学以读书为本。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处身者不为外物眩晃而动，则其心静，心静则智识明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臣闻朋党之说，自古有之，惟幸人君辨其君子小人而已。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为善无不报，而迟速有时，此理之常也。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贪婪者多损，谦卑者多福。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丰草绿缛而争茂，佳木葱茏而可悦；草拂之而色变，木遭之而叶脱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907555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六合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：天地四方。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八荒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：东、东南、南、西南、西、西北、北、东北八个方向。荒为荒远之地。八荒指八方最边远的地方。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八州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：冀州、兖州、青州、徐州、扬州、荆州、豫州、梁州。古时天下分九州，秦居雍州，六国分别居于其他八州。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山东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：崤山以东，即东方诸国。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西河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：又称河西，今陕西东部黄河西岸地区。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伶官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：封建时代称演戏的人为伶，在宫廷中授有官职的伶人，叫伶官。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550590" y="836712"/>
            <a:ext cx="1460162" cy="461665"/>
            <a:chOff x="345811" y="1394670"/>
            <a:chExt cx="1460162" cy="461665"/>
          </a:xfrm>
        </p:grpSpPr>
        <p:pic>
          <p:nvPicPr>
            <p:cNvPr id="4" name="BS23A.EPS" descr="id:2147488611;FounderCES"/>
            <p:cNvPicPr/>
            <p:nvPr/>
          </p:nvPicPr>
          <p:blipFill>
            <a:blip r:embed="rId2"/>
            <a:stretch>
              <a:fillRect/>
            </a:stretch>
          </p:blipFill>
          <p:spPr>
            <a:xfrm>
              <a:off x="345811" y="1412776"/>
              <a:ext cx="1460162" cy="432048"/>
            </a:xfrm>
            <a:prstGeom prst="rect">
              <a:avLst/>
            </a:prstGeom>
          </p:spPr>
        </p:pic>
        <p:sp>
          <p:nvSpPr>
            <p:cNvPr id="5" name="矩形 4"/>
            <p:cNvSpPr/>
            <p:nvPr/>
          </p:nvSpPr>
          <p:spPr>
            <a:xfrm>
              <a:off x="354863" y="1394670"/>
              <a:ext cx="1422184" cy="461665"/>
            </a:xfrm>
            <a:prstGeom prst="rect">
              <a:avLst/>
            </a:prstGeom>
          </p:spPr>
          <p:txBody>
            <a:bodyPr wrap="none">
              <a:spAutoFit/>
            </a:bodyPr>
            <a:lstStyle/>
            <a:p>
              <a:r>
                <a:rPr lang="zh-CN" altLang="zh-CN" sz="2400" smtClean="0">
                  <a:solidFill>
                    <a:srgbClr val="000000"/>
                  </a:solidFill>
                  <a:ea typeface="黑体" panose="02010609060101010101" pitchFamily="49" charset="-122"/>
                  <a:cs typeface="Times New Roman" panose="02020603050405020304" pitchFamily="18" charset="0"/>
                </a:rPr>
                <a:t>文</a:t>
              </a:r>
              <a:r>
                <a:rPr lang="zh-CN" altLang="zh-CN" sz="2400">
                  <a:solidFill>
                    <a:srgbClr val="000000"/>
                  </a:solidFill>
                  <a:ea typeface="黑体" panose="02010609060101010101" pitchFamily="49" charset="-122"/>
                  <a:cs typeface="Times New Roman" panose="02020603050405020304" pitchFamily="18" charset="0"/>
                </a:rPr>
                <a:t>化</a:t>
              </a:r>
              <a:r>
                <a:rPr lang="zh-CN" altLang="zh-CN" sz="2400" smtClean="0">
                  <a:solidFill>
                    <a:srgbClr val="000000"/>
                  </a:solidFill>
                  <a:ea typeface="黑体" panose="02010609060101010101" pitchFamily="49" charset="-122"/>
                  <a:cs typeface="Times New Roman" panose="02020603050405020304" pitchFamily="18" charset="0"/>
                </a:rPr>
                <a:t>常识</a:t>
              </a:r>
              <a:endParaRPr lang="zh-CN" altLang="en-US"/>
            </a:p>
          </p:txBody>
        </p:sp>
      </p:grpSp>
    </p:spTree>
    <p:extLst>
      <p:ext uri="{BB962C8B-B14F-4D97-AF65-F5344CB8AC3E}">
        <p14:creationId xmlns:p14="http://schemas.microsoft.com/office/powerpoint/2010/main" val="23575395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EA4F5B"/>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A4F5B"/>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改 革 制 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贾谊认为汉朝建立二十多年了，政局大体已经稳定。为了巩固汉朝的统治，他向汉文帝提出了一系列建议，希望进行改革。他的改革建议是针对汉承秦制而发的。他认为汉朝承袭了秦朝的败俗，废弃礼义，应该移风易俗，使天下回心而向道。他建议制定新的典章制度，兴礼乐、改正朔、易服色、改变官名等。改正朔，就是改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德，以十月为一年之始这样的历法；易服色，就是改变秦尚黑的服色制度，主张汉的服色应该尚黄。由于当时文帝刚即位，他认为条件还不成熟，因此没有采纳贾谊的建议。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181556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千 古 伯 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阳修对有真才实学的后生极尽赞美，竭力推荐，使一大批当时还默默无闻的青年才俊脱颖而出，名垂后世，他亦堪称千古伯乐。受他推举的才俊不但包括苏轼、苏辙、曾巩等文坛巨匠，还包括张载、程颢、吕大钧等旷世大儒，他们的出名与欧阳修的学识、眼光和胸怀密不可分。欧阳修一生桃李满天下，包拯、韩琦、文彦博、司马光，都得到过他的激赏与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宋八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宋代的五人均出自他的门下，而且都是以布衣之身被他看中、提携而名扬天下的。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3130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素材运用.EPS" descr="id:2147488298;FounderCES"/>
          <p:cNvPicPr/>
          <p:nvPr/>
        </p:nvPicPr>
        <p:blipFill>
          <a:blip r:embed="rId2"/>
          <a:stretch>
            <a:fillRect/>
          </a:stretch>
        </p:blipFill>
        <p:spPr>
          <a:xfrm>
            <a:off x="486899" y="748179"/>
            <a:ext cx="2023318" cy="389825"/>
          </a:xfrm>
          <a:prstGeom prst="rect">
            <a:avLst/>
          </a:prstGeom>
        </p:spPr>
      </p:pic>
      <p:grpSp>
        <p:nvGrpSpPr>
          <p:cNvPr id="6" name="组合 5"/>
          <p:cNvGrpSpPr/>
          <p:nvPr/>
        </p:nvGrpSpPr>
        <p:grpSpPr>
          <a:xfrm>
            <a:off x="478582" y="1340768"/>
            <a:ext cx="1512168" cy="461665"/>
            <a:chOff x="342748" y="1248196"/>
            <a:chExt cx="1112805" cy="461665"/>
          </a:xfrm>
        </p:grpSpPr>
        <p:pic>
          <p:nvPicPr>
            <p:cNvPr id="7" name="BS25.EPS" descr="id:2147488689;FounderCES"/>
            <p:cNvPicPr/>
            <p:nvPr/>
          </p:nvPicPr>
          <p:blipFill>
            <a:blip r:embed="rId3"/>
            <a:stretch>
              <a:fillRect/>
            </a:stretch>
          </p:blipFill>
          <p:spPr>
            <a:xfrm>
              <a:off x="342748" y="1277813"/>
              <a:ext cx="864096" cy="395605"/>
            </a:xfrm>
            <a:prstGeom prst="rect">
              <a:avLst/>
            </a:prstGeom>
          </p:spPr>
        </p:pic>
        <p:sp>
          <p:nvSpPr>
            <p:cNvPr id="8" name="矩形 7"/>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一</a:t>
              </a:r>
              <a:endParaRPr lang="zh-CN" altLang="en-US">
                <a:solidFill>
                  <a:schemeClr val="bg1"/>
                </a:solidFill>
              </a:endParaRPr>
            </a:p>
          </p:txBody>
        </p:sp>
      </p:grpSp>
      <p:sp>
        <p:nvSpPr>
          <p:cNvPr id="3" name="内容占位符 2"/>
          <p:cNvSpPr>
            <a:spLocks noGrp="1"/>
          </p:cNvSpPr>
          <p:nvPr>
            <p:ph idx="1"/>
          </p:nvPr>
        </p:nvSpPr>
        <p:spPr>
          <a:xfrm>
            <a:off x="360854" y="1844824"/>
            <a:ext cx="11485848" cy="4524315"/>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金圣叹评点《过秦论》说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mn-ea"/>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过秦论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者，论秦之过也。秦过只是末句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仁义不施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一语便断尽</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评语一语中的！作者不仅看到了秦朝灭亡的根本原因是失去民心，而且还看到了秦国由日益强盛到统一天下的根本原因在于其行动和当时人民要求统一的愿望相一致。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人心向背是国家治乱的关键，历代王朝的成败兴衰，都能证明这个观点。今天，面对摆在政府面前的各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执政为民、以人为本、关注民生等就显得尤为重要。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以</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人为</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本</a:t>
            </a:r>
            <a:r>
              <a:rPr lang="en-US" altLang="zh-CN" b="1" dirty="0"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行</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为与结</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果</a:t>
            </a:r>
            <a:r>
              <a:rPr lang="en-US" altLang="zh-CN" b="1" dirty="0"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历</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史的启</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迪</a:t>
            </a:r>
            <a:r>
              <a:rPr lang="en-US" altLang="zh-CN" b="1" dirty="0"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仁爱</a:t>
            </a:r>
            <a:r>
              <a:rPr lang="en-US" altLang="zh-CN" b="1" dirty="0"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360633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346237"/>
          </a:xfrm>
        </p:spPr>
        <p:txBody>
          <a:bodyPr/>
          <a:lstStyle/>
          <a:p>
            <a:pPr indent="71882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唐庄宗李存勖是一个很有特点的历史人物。他父亲在去世之前，给了他三支箭，分别代表他父亲与梁国、燕王、契丹之间的仇恨。在很长一段时间内，李存勖一直牢记父亲李克用的三个遗愿，每次出征之前都举办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动，最终如愿完成了父亲的三个遗愿。然而，当功成之后，他宠幸伶人，忘记自己的初心，最终因为伶人的作乱而身死国灭。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a:t>
            </a: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题</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创</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业与</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守</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成</a:t>
            </a:r>
            <a:r>
              <a:rPr lang="en-US" altLang="zh-CN" b="1"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居</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安</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思</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危</a:t>
            </a:r>
            <a:r>
              <a:rPr lang="en-US" altLang="zh-CN" b="1"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磨难</a:t>
            </a:r>
            <a:r>
              <a:rPr lang="en-US" altLang="zh-CN" b="1"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玩</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物</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丧</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志</a:t>
            </a:r>
            <a:r>
              <a:rPr lang="en-US" altLang="zh-CN" b="1"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78582" y="908720"/>
            <a:ext cx="1174202" cy="461665"/>
            <a:chOff x="342748" y="1248196"/>
            <a:chExt cx="864096" cy="461665"/>
          </a:xfrm>
        </p:grpSpPr>
        <p:pic>
          <p:nvPicPr>
            <p:cNvPr id="4" name="BS25.EPS" descr="id:2147488689;FounderCES"/>
            <p:cNvPicPr/>
            <p:nvPr/>
          </p:nvPicPr>
          <p:blipFill>
            <a:blip r:embed="rId2"/>
            <a:stretch>
              <a:fillRect/>
            </a:stretch>
          </p:blipFill>
          <p:spPr>
            <a:xfrm>
              <a:off x="342748" y="1277813"/>
              <a:ext cx="864096" cy="395605"/>
            </a:xfrm>
            <a:prstGeom prst="rect">
              <a:avLst/>
            </a:prstGeom>
          </p:spPr>
        </p:pic>
        <p:sp>
          <p:nvSpPr>
            <p:cNvPr id="5" name="矩形 4"/>
            <p:cNvSpPr/>
            <p:nvPr/>
          </p:nvSpPr>
          <p:spPr>
            <a:xfrm>
              <a:off x="342748" y="1248196"/>
              <a:ext cx="818914"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26250539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少牢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：旧时祭礼的牺牲，牛、羊、豕俱用叫太牢，只用羊、豕二牲叫少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祭祀用的牲畜。古人又把牛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太庙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：是中国古代皇帝的宗庙。太庙在夏朝时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世室</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殷商时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明堂</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秦汉时起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庙最早只是供奉皇帝先祖的地方，后来皇后和功臣的神位在皇帝的批准下也可以被供奉在太庙。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战国四公子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：战国末期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士</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士</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称的有魏国的信陵君魏无忌、赵国的平原君赵胜、楚国的春申君黄歇、齐国的孟尝君田文。因四人都是礼贤下士、结交宾客之人，后人称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亦</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80371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连衡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连横</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即分化瓦解合纵联盟。秦国通过与六国分别结盟破坏合纵，并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策略，逐一消灭六国，一统天下。连横由张仪倡导。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百越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：古代越族居住在桂、浙、闽、粤等地，每个部落都有名称，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百越</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百粤</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中国古代对周边少数民族统称为戎、狄、蛮、夷、胡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夷、南蛮、西戎、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五代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：五代不是某一个朝代，而是介于唐、宋之间的特殊历史时期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907</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。唐朝灭亡后，在中原地区相继出现了定都于开封和洛阳的后梁、后唐、后晋、后汉和后周五个朝代以及割据于西蜀、江南、岭南和河东等地的十个政权，合称五代十国。五代指五个定都于中原地区的政权。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33517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译注赏析.eps" descr="id:2147489491;FounderCES"/>
          <p:cNvPicPr/>
          <p:nvPr/>
        </p:nvPicPr>
        <p:blipFill>
          <a:blip r:embed="rId2"/>
          <a:stretch>
            <a:fillRect/>
          </a:stretch>
        </p:blipFill>
        <p:spPr>
          <a:xfrm>
            <a:off x="478582" y="753627"/>
            <a:ext cx="2015490" cy="371274"/>
          </a:xfrm>
          <a:prstGeom prst="rect">
            <a:avLst/>
          </a:prstGeom>
        </p:spPr>
      </p:pic>
      <p:pic>
        <p:nvPicPr>
          <p:cNvPr id="5" name="译文.eps" descr="id:2147489512;FounderCES"/>
          <p:cNvPicPr/>
          <p:nvPr/>
        </p:nvPicPr>
        <p:blipFill>
          <a:blip r:embed="rId3"/>
          <a:stretch>
            <a:fillRect/>
          </a:stretch>
        </p:blipFill>
        <p:spPr>
          <a:xfrm>
            <a:off x="468686" y="1281826"/>
            <a:ext cx="1279632" cy="49099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774557"/>
                <a:ext cx="11485848" cy="4050596"/>
              </a:xfrm>
            </p:spPr>
            <p:txBody>
              <a:bodyPr/>
              <a:lstStyle/>
              <a:p>
                <a:pPr algn="ctr" hangingPunct="0">
                  <a:spcAft>
                    <a:spcPts val="0"/>
                  </a:spcAft>
                </a:pPr>
                <a:r>
                  <a:rPr lang="zh-CN" altLang="zh-CN" b="1" dirty="0" smtClean="0">
                    <a:solidFill>
                      <a:srgbClr val="F98500"/>
                    </a:solidFill>
                    <a:latin typeface="Times New Roman" panose="02020603050405020304" pitchFamily="18" charset="0"/>
                    <a:ea typeface="宋体" panose="02010600030101010101" pitchFamily="2" charset="-122"/>
                    <a:cs typeface="Times New Roman" panose="02020603050405020304" pitchFamily="18" charset="0"/>
                  </a:rPr>
                  <a:t>过秦论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贾谊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238"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秦孝公</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据</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崤</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函</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固</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①</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拥</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雍州</a:t>
                </a:r>
                <a:r>
                  <a:rPr lang="zh-CN" altLang="zh-CN" b="1" u="sng" dirty="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君臣</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固守</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窥</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周</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室</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有席卷</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天下</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包举宇内</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囊括四海之意</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并吞八荒之心</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③</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82000"/>
                    </a:solidFill>
                    <a:uFill>
                      <a:solidFill>
                        <a:srgbClr val="000000"/>
                      </a:solidFill>
                    </a:uFill>
                    <a:latin typeface="MS Mincho"/>
                    <a:cs typeface="Times New Roman" panose="02020603050405020304" pitchFamily="18" charset="0"/>
                  </a:rPr>
                  <a:t>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当</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是时</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endParaRPr lang="zh-CN" altLang="en-US" dirty="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1774557"/>
                <a:ext cx="11485848" cy="4050596"/>
              </a:xfrm>
              <a:blipFill>
                <a:blip r:embed="rId4"/>
                <a:stretch>
                  <a:fillRect l="-796" r="-849"/>
                </a:stretch>
              </a:blipFill>
            </p:spPr>
            <p:txBody>
              <a:bodyPr/>
              <a:lstStyle/>
              <a:p>
                <a:r>
                  <a:rPr lang="zh-CN" altLang="en-US">
                    <a:noFill/>
                  </a:rPr>
                  <a:t> </a:t>
                </a:r>
              </a:p>
            </p:txBody>
          </p:sp>
        </mc:Fallback>
      </mc:AlternateContent>
      <p:sp>
        <p:nvSpPr>
          <p:cNvPr id="6" name="内容占位符 1"/>
          <p:cNvSpPr txBox="1">
            <a:spLocks/>
          </p:cNvSpPr>
          <p:nvPr/>
        </p:nvSpPr>
        <p:spPr bwMode="auto">
          <a:xfrm>
            <a:off x="360854" y="335699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秦孝公占据着崤山和函谷关这样险固的地势</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占有雍州这样</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宋体" panose="02010600030101010101" pitchFamily="2" charset="-122"/>
              <a:cs typeface="Times New Roman" panose="02020603050405020304" pitchFamily="18" charset="0"/>
            </a:endParaRPr>
          </a:p>
          <a:p>
            <a:pPr algn="dist" eaLnBrk="1" hangingPunct="1"/>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广大的</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地区</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君臣牢固防守</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以便伺机夺取周朝的政权</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怀有席卷</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天下</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控制寰宇</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统一四海的意图</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吞并各国的的野心。在这个时候</a:t>
            </a:r>
            <a:r>
              <a:rPr lang="zh-CN" altLang="zh-CN" b="1" dirty="0" smtClean="0">
                <a:solidFill>
                  <a:srgbClr val="000000"/>
                </a:solidFill>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2392619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EF412A"/>
          </a:solidFill>
          <a:prstDash val="dash"/>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9990</Words>
  <Application>Microsoft Office PowerPoint</Application>
  <PresentationFormat>自定义</PresentationFormat>
  <Paragraphs>435</Paragraphs>
  <Slides>63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63</vt:i4>
      </vt:variant>
    </vt:vector>
  </HeadingPairs>
  <TitlesOfParts>
    <vt:vector size="74" baseType="lpstr">
      <vt:lpstr>MS Mincho</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789</cp:revision>
  <dcterms:created xsi:type="dcterms:W3CDTF">2020-11-06T05:24:00Z</dcterms:created>
  <dcterms:modified xsi:type="dcterms:W3CDTF">2025-07-03T08:34:59Z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97D1C7A2FF37464791FCC68C2E5DC138_12</vt:lpwstr>
  </property>
</Properties>
</file>